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4023" r:id="rId1"/>
  </p:sldMasterIdLst>
  <p:sldIdLst>
    <p:sldId id="256" r:id="rId2"/>
    <p:sldId id="257" r:id="rId3"/>
    <p:sldId id="258" r:id="rId4"/>
    <p:sldId id="259" r:id="rId5"/>
    <p:sldId id="260" r:id="rId6"/>
    <p:sldId id="261" r:id="rId7"/>
    <p:sldId id="263" r:id="rId8"/>
    <p:sldId id="264" r:id="rId9"/>
    <p:sldId id="265" r:id="rId10"/>
    <p:sldId id="266" r:id="rId11"/>
    <p:sldId id="267" r:id="rId12"/>
    <p:sldId id="268" r:id="rId13"/>
    <p:sldId id="269" r:id="rId14"/>
    <p:sldId id="271" r:id="rId15"/>
    <p:sldId id="286" r:id="rId16"/>
    <p:sldId id="287" r:id="rId17"/>
    <p:sldId id="273" r:id="rId18"/>
    <p:sldId id="274" r:id="rId19"/>
    <p:sldId id="275" r:id="rId20"/>
    <p:sldId id="276" r:id="rId21"/>
    <p:sldId id="278" r:id="rId22"/>
    <p:sldId id="279" r:id="rId23"/>
    <p:sldId id="282" r:id="rId24"/>
    <p:sldId id="283" r:id="rId25"/>
    <p:sldId id="284" r:id="rId26"/>
    <p:sldId id="285" r:id="rId27"/>
    <p:sldId id="288" r:id="rId28"/>
    <p:sldId id="308" r:id="rId29"/>
    <p:sldId id="309" r:id="rId30"/>
    <p:sldId id="310"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4" r:id="rId46"/>
    <p:sldId id="303" r:id="rId47"/>
    <p:sldId id="305" r:id="rId48"/>
    <p:sldId id="306" r:id="rId49"/>
    <p:sldId id="307" r:id="rId5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61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smtClean="0"/>
              <a:t>3/15/2019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425539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AD347D-5ACD-4C99-B74B-A9C85AD731AF}" type="datetimeFigureOut">
              <a:rPr lang="en-US" smtClean="0"/>
              <a:t>3/15/2019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67727603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AD347D-5ACD-4C99-B74B-A9C85AD731AF}" type="datetimeFigureOut">
              <a:rPr lang="en-US" smtClean="0"/>
              <a:t>3/15/2019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4231666056"/>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AD347D-5ACD-4C99-B74B-A9C85AD731AF}" type="datetimeFigureOut">
              <a:rPr lang="en-US" smtClean="0"/>
              <a:t>3/15/2019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68901109"/>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AD347D-5ACD-4C99-B74B-A9C85AD731AF}" type="datetimeFigureOut">
              <a:rPr lang="en-US" smtClean="0"/>
              <a:t>3/15/2019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74915476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AAD347D-5ACD-4C99-B74B-A9C85AD731AF}" type="datetimeFigureOut">
              <a:rPr lang="en-US" smtClean="0"/>
              <a:t>3/15/2019</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479458638"/>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AAD347D-5ACD-4C99-B74B-A9C85AD731AF}" type="datetimeFigureOut">
              <a:rPr lang="en-US" smtClean="0"/>
              <a:t>3/15/2019</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803725223"/>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t>3/15/2019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975609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t>3/15/2019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094013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9796027F-7875-4030-9381-8BD8C4F21935}" type="datetimeFigureOut">
              <a:rPr lang="en-US" smtClean="0"/>
              <a:t>3/15/2019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0553310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96027F-7875-4030-9381-8BD8C4F21935}" type="datetimeFigureOut">
              <a:rPr lang="en-US" smtClean="0"/>
              <a:t>3/15/2019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38347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smtClean="0"/>
              <a:t>3/15/2019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8588420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smtClean="0"/>
              <a:t>3/15/2019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458477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smtClean="0"/>
              <a:t>3/15/2019</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7131666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smtClean="0"/>
              <a:t>3/15/2019</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060480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4509A250-FF31-4206-8172-F9D3106AACB1}" type="datetimeFigureOut">
              <a:rPr lang="en-US" smtClean="0"/>
              <a:t>3/15/2019</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469839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smtClean="0"/>
              <a:t>3/15/2019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97799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smtClean="0"/>
              <a:t>3/15/2019</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smtClean="0"/>
              <a:t>‹#›</a:t>
            </a:fld>
            <a:endParaRPr lang="en-US" dirty="0"/>
          </a:p>
        </p:txBody>
      </p:sp>
    </p:spTree>
    <p:extLst>
      <p:ext uri="{BB962C8B-B14F-4D97-AF65-F5344CB8AC3E}">
        <p14:creationId xmlns:p14="http://schemas.microsoft.com/office/powerpoint/2010/main" val="215212570"/>
      </p:ext>
    </p:extLst>
  </p:cSld>
  <p:clrMap bg1="dk1" tx1="lt1" bg2="dk2" tx2="lt2" accent1="accent1" accent2="accent2" accent3="accent3" accent4="accent4" accent5="accent5" accent6="accent6" hlink="hlink" folHlink="folHlink"/>
  <p:sldLayoutIdLst>
    <p:sldLayoutId id="2147484024" r:id="rId1"/>
    <p:sldLayoutId id="2147484025" r:id="rId2"/>
    <p:sldLayoutId id="2147484026" r:id="rId3"/>
    <p:sldLayoutId id="2147484027" r:id="rId4"/>
    <p:sldLayoutId id="2147484028" r:id="rId5"/>
    <p:sldLayoutId id="2147484029" r:id="rId6"/>
    <p:sldLayoutId id="2147484030" r:id="rId7"/>
    <p:sldLayoutId id="2147484031" r:id="rId8"/>
    <p:sldLayoutId id="2147484032" r:id="rId9"/>
    <p:sldLayoutId id="2147484033" r:id="rId10"/>
    <p:sldLayoutId id="2147484034" r:id="rId11"/>
    <p:sldLayoutId id="2147484035" r:id="rId12"/>
    <p:sldLayoutId id="2147484036" r:id="rId13"/>
    <p:sldLayoutId id="2147484037" r:id="rId14"/>
    <p:sldLayoutId id="2147484038" r:id="rId15"/>
    <p:sldLayoutId id="2147484039" r:id="rId16"/>
    <p:sldLayoutId id="2147484040"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63651" y="1159099"/>
            <a:ext cx="7778840" cy="3168201"/>
          </a:xfrm>
        </p:spPr>
        <p:txBody>
          <a:bodyPr>
            <a:normAutofit fontScale="90000"/>
          </a:bodyPr>
          <a:lstStyle/>
          <a:p>
            <a:r>
              <a:rPr lang="en-US" dirty="0" smtClean="0"/>
              <a:t>Communication Medias And Topologies </a:t>
            </a:r>
            <a:endParaRPr lang="en-US" dirty="0"/>
          </a:p>
        </p:txBody>
      </p:sp>
    </p:spTree>
    <p:extLst>
      <p:ext uri="{BB962C8B-B14F-4D97-AF65-F5344CB8AC3E}">
        <p14:creationId xmlns:p14="http://schemas.microsoft.com/office/powerpoint/2010/main" val="30614264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457200"/>
            <a:ext cx="8610600" cy="762000"/>
          </a:xfrm>
        </p:spPr>
        <p:txBody>
          <a:bodyPr>
            <a:normAutofit/>
          </a:bodyPr>
          <a:lstStyle/>
          <a:p>
            <a:r>
              <a:rPr lang="en-US" dirty="0" smtClean="0">
                <a:latin typeface="Century Gothic" pitchFamily="34" charset="0"/>
              </a:rPr>
              <a:t>Twisted Pair Cable</a:t>
            </a:r>
            <a:endParaRPr lang="en-US" dirty="0">
              <a:latin typeface="Century Gothic" pitchFamily="34" charset="0"/>
            </a:endParaRPr>
          </a:p>
        </p:txBody>
      </p:sp>
      <p:sp>
        <p:nvSpPr>
          <p:cNvPr id="4" name="Content Placeholder 3"/>
          <p:cNvSpPr>
            <a:spLocks noGrp="1"/>
          </p:cNvSpPr>
          <p:nvPr>
            <p:ph idx="1"/>
          </p:nvPr>
        </p:nvSpPr>
        <p:spPr>
          <a:xfrm>
            <a:off x="1828800" y="1905000"/>
            <a:ext cx="8534400" cy="2362200"/>
          </a:xfrm>
        </p:spPr>
        <p:txBody>
          <a:bodyPr>
            <a:normAutofit/>
          </a:bodyPr>
          <a:lstStyle/>
          <a:p>
            <a:pPr>
              <a:lnSpc>
                <a:spcPct val="150000"/>
              </a:lnSpc>
            </a:pPr>
            <a:r>
              <a:rPr lang="en-US" dirty="0" smtClean="0">
                <a:latin typeface="Century Gothic" pitchFamily="34" charset="0"/>
              </a:rPr>
              <a:t>It consists of a shield of aluminum between wires and cover.</a:t>
            </a:r>
          </a:p>
          <a:p>
            <a:pPr>
              <a:lnSpc>
                <a:spcPct val="150000"/>
              </a:lnSpc>
            </a:pPr>
            <a:r>
              <a:rPr lang="en-US" dirty="0" smtClean="0">
                <a:latin typeface="Century Gothic" pitchFamily="34" charset="0"/>
              </a:rPr>
              <a:t>Cover normally protects from signal loss.</a:t>
            </a:r>
          </a:p>
          <a:p>
            <a:pPr>
              <a:lnSpc>
                <a:spcPct val="150000"/>
              </a:lnSpc>
            </a:pPr>
            <a:r>
              <a:rPr lang="en-US" dirty="0" smtClean="0">
                <a:latin typeface="Century Gothic" pitchFamily="34" charset="0"/>
              </a:rPr>
              <a:t>It prevents any signal from going out or coming in, so it has less interference.</a:t>
            </a:r>
          </a:p>
        </p:txBody>
      </p:sp>
      <p:sp>
        <p:nvSpPr>
          <p:cNvPr id="7" name="TextBox 6"/>
          <p:cNvSpPr txBox="1"/>
          <p:nvPr/>
        </p:nvSpPr>
        <p:spPr>
          <a:xfrm>
            <a:off x="1895168" y="1295400"/>
            <a:ext cx="3911648" cy="430887"/>
          </a:xfrm>
          <a:prstGeom prst="rect">
            <a:avLst/>
          </a:prstGeom>
          <a:noFill/>
        </p:spPr>
        <p:txBody>
          <a:bodyPr wrap="none" rtlCol="0">
            <a:spAutoFit/>
          </a:bodyPr>
          <a:lstStyle/>
          <a:p>
            <a:r>
              <a:rPr lang="en-US" sz="2200" b="1" dirty="0">
                <a:latin typeface="Century Gothic" pitchFamily="34" charset="0"/>
              </a:rPr>
              <a:t>Shielded Twisted Pair Cable</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0841" y="4419601"/>
            <a:ext cx="4912008" cy="2153727"/>
          </a:xfrm>
          <a:prstGeom prst="rect">
            <a:avLst/>
          </a:prstGeom>
        </p:spPr>
      </p:pic>
    </p:spTree>
    <p:extLst>
      <p:ext uri="{BB962C8B-B14F-4D97-AF65-F5344CB8AC3E}">
        <p14:creationId xmlns:p14="http://schemas.microsoft.com/office/powerpoint/2010/main" val="32471493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457200"/>
            <a:ext cx="8610600" cy="762000"/>
          </a:xfrm>
        </p:spPr>
        <p:txBody>
          <a:bodyPr>
            <a:normAutofit/>
          </a:bodyPr>
          <a:lstStyle/>
          <a:p>
            <a:r>
              <a:rPr lang="en-US" dirty="0" smtClean="0">
                <a:latin typeface="Century Gothic" pitchFamily="34" charset="0"/>
              </a:rPr>
              <a:t>Twisted Pair Cable</a:t>
            </a:r>
            <a:endParaRPr lang="en-US" dirty="0">
              <a:latin typeface="Century Gothic" pitchFamily="34" charset="0"/>
            </a:endParaRPr>
          </a:p>
        </p:txBody>
      </p:sp>
      <p:sp>
        <p:nvSpPr>
          <p:cNvPr id="4" name="Content Placeholder 3"/>
          <p:cNvSpPr>
            <a:spLocks noGrp="1"/>
          </p:cNvSpPr>
          <p:nvPr>
            <p:ph idx="1"/>
          </p:nvPr>
        </p:nvSpPr>
        <p:spPr>
          <a:xfrm>
            <a:off x="1828800" y="1905000"/>
            <a:ext cx="8534400" cy="4604266"/>
          </a:xfrm>
        </p:spPr>
        <p:txBody>
          <a:bodyPr>
            <a:normAutofit/>
          </a:bodyPr>
          <a:lstStyle/>
          <a:p>
            <a:pPr>
              <a:lnSpc>
                <a:spcPct val="150000"/>
              </a:lnSpc>
            </a:pPr>
            <a:r>
              <a:rPr lang="en-US" dirty="0" smtClean="0">
                <a:latin typeface="Century Gothic" pitchFamily="34" charset="0"/>
              </a:rPr>
              <a:t>Expensive than UTP</a:t>
            </a:r>
          </a:p>
          <a:p>
            <a:pPr>
              <a:lnSpc>
                <a:spcPct val="150000"/>
              </a:lnSpc>
            </a:pPr>
            <a:r>
              <a:rPr lang="en-US" dirty="0" smtClean="0">
                <a:latin typeface="Century Gothic" pitchFamily="34" charset="0"/>
              </a:rPr>
              <a:t>A little difficult to install </a:t>
            </a:r>
          </a:p>
          <a:p>
            <a:pPr>
              <a:lnSpc>
                <a:spcPct val="150000"/>
              </a:lnSpc>
            </a:pPr>
            <a:r>
              <a:rPr lang="en-US" dirty="0" smtClean="0">
                <a:latin typeface="Century Gothic" pitchFamily="34" charset="0"/>
              </a:rPr>
              <a:t>Bandwidth of around 500mbps</a:t>
            </a:r>
          </a:p>
          <a:p>
            <a:pPr>
              <a:lnSpc>
                <a:spcPct val="150000"/>
              </a:lnSpc>
            </a:pPr>
            <a:r>
              <a:rPr lang="en-US" dirty="0" smtClean="0">
                <a:latin typeface="Century Gothic" pitchFamily="34" charset="0"/>
              </a:rPr>
              <a:t>Nodes depend upon the limit of Hub etc.</a:t>
            </a:r>
          </a:p>
          <a:p>
            <a:pPr>
              <a:lnSpc>
                <a:spcPct val="150000"/>
              </a:lnSpc>
            </a:pPr>
            <a:r>
              <a:rPr lang="en-US" dirty="0" smtClean="0">
                <a:latin typeface="Century Gothic" pitchFamily="34" charset="0"/>
              </a:rPr>
              <a:t>EMI</a:t>
            </a:r>
          </a:p>
          <a:p>
            <a:pPr lvl="1">
              <a:lnSpc>
                <a:spcPct val="150000"/>
              </a:lnSpc>
            </a:pPr>
            <a:r>
              <a:rPr lang="en-US" sz="2200" dirty="0">
                <a:latin typeface="Century Gothic" pitchFamily="34" charset="0"/>
              </a:rPr>
              <a:t>Not interfered by any EMI</a:t>
            </a:r>
          </a:p>
        </p:txBody>
      </p:sp>
      <p:sp>
        <p:nvSpPr>
          <p:cNvPr id="7" name="TextBox 6"/>
          <p:cNvSpPr txBox="1"/>
          <p:nvPr/>
        </p:nvSpPr>
        <p:spPr>
          <a:xfrm>
            <a:off x="1895168" y="1295400"/>
            <a:ext cx="3911648" cy="430887"/>
          </a:xfrm>
          <a:prstGeom prst="rect">
            <a:avLst/>
          </a:prstGeom>
          <a:noFill/>
        </p:spPr>
        <p:txBody>
          <a:bodyPr wrap="none" rtlCol="0">
            <a:spAutoFit/>
          </a:bodyPr>
          <a:lstStyle/>
          <a:p>
            <a:r>
              <a:rPr lang="en-US" sz="2200" b="1" dirty="0">
                <a:latin typeface="Century Gothic" pitchFamily="34" charset="0"/>
              </a:rPr>
              <a:t>Shielded Twisted Pair Cable</a:t>
            </a:r>
          </a:p>
        </p:txBody>
      </p:sp>
    </p:spTree>
    <p:extLst>
      <p:ext uri="{BB962C8B-B14F-4D97-AF65-F5344CB8AC3E}">
        <p14:creationId xmlns:p14="http://schemas.microsoft.com/office/powerpoint/2010/main" val="19227668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457200"/>
            <a:ext cx="8610600" cy="762000"/>
          </a:xfrm>
        </p:spPr>
        <p:txBody>
          <a:bodyPr>
            <a:normAutofit/>
          </a:bodyPr>
          <a:lstStyle/>
          <a:p>
            <a:r>
              <a:rPr lang="en-US" dirty="0" smtClean="0">
                <a:latin typeface="Century Gothic" pitchFamily="34" charset="0"/>
              </a:rPr>
              <a:t>Coaxial Cable</a:t>
            </a:r>
            <a:endParaRPr lang="en-US" dirty="0">
              <a:latin typeface="Century Gothic" pitchFamily="34" charset="0"/>
            </a:endParaRPr>
          </a:p>
        </p:txBody>
      </p:sp>
      <p:sp>
        <p:nvSpPr>
          <p:cNvPr id="4" name="Content Placeholder 3"/>
          <p:cNvSpPr>
            <a:spLocks noGrp="1"/>
          </p:cNvSpPr>
          <p:nvPr>
            <p:ph idx="1"/>
          </p:nvPr>
        </p:nvSpPr>
        <p:spPr>
          <a:xfrm>
            <a:off x="1828800" y="1219200"/>
            <a:ext cx="8534400" cy="5486400"/>
          </a:xfrm>
        </p:spPr>
        <p:txBody>
          <a:bodyPr>
            <a:normAutofit/>
          </a:bodyPr>
          <a:lstStyle/>
          <a:p>
            <a:pPr>
              <a:lnSpc>
                <a:spcPct val="160000"/>
              </a:lnSpc>
            </a:pPr>
            <a:r>
              <a:rPr lang="en-US" dirty="0" smtClean="0">
                <a:latin typeface="Century Gothic" pitchFamily="34" charset="0"/>
              </a:rPr>
              <a:t>Cable normally used by cable operator for TV channels</a:t>
            </a:r>
          </a:p>
          <a:p>
            <a:pPr>
              <a:lnSpc>
                <a:spcPct val="160000"/>
              </a:lnSpc>
            </a:pPr>
            <a:r>
              <a:rPr lang="en-US" dirty="0" smtClean="0">
                <a:latin typeface="Century Gothic" pitchFamily="34" charset="0"/>
              </a:rPr>
              <a:t>Less expensive than UTP and STP.</a:t>
            </a:r>
          </a:p>
          <a:p>
            <a:pPr>
              <a:lnSpc>
                <a:spcPct val="160000"/>
              </a:lnSpc>
            </a:pPr>
            <a:r>
              <a:rPr lang="en-US" dirty="0" smtClean="0">
                <a:latin typeface="Century Gothic" pitchFamily="34" charset="0"/>
              </a:rPr>
              <a:t>Installation is easy</a:t>
            </a:r>
          </a:p>
          <a:p>
            <a:pPr>
              <a:lnSpc>
                <a:spcPct val="160000"/>
              </a:lnSpc>
            </a:pPr>
            <a:r>
              <a:rPr lang="en-US" dirty="0" smtClean="0">
                <a:latin typeface="Century Gothic" pitchFamily="34" charset="0"/>
              </a:rPr>
              <a:t>Bandwidth of around 10mbps</a:t>
            </a:r>
          </a:p>
          <a:p>
            <a:pPr>
              <a:lnSpc>
                <a:spcPct val="160000"/>
              </a:lnSpc>
            </a:pPr>
            <a:r>
              <a:rPr lang="en-US" dirty="0" smtClean="0">
                <a:latin typeface="Century Gothic" pitchFamily="34" charset="0"/>
              </a:rPr>
              <a:t>Around 30 nodes.</a:t>
            </a:r>
          </a:p>
          <a:p>
            <a:pPr>
              <a:lnSpc>
                <a:spcPct val="160000"/>
              </a:lnSpc>
            </a:pPr>
            <a:r>
              <a:rPr lang="en-US" dirty="0" smtClean="0">
                <a:latin typeface="Century Gothic" pitchFamily="34" charset="0"/>
              </a:rPr>
              <a:t>EMI</a:t>
            </a:r>
          </a:p>
          <a:p>
            <a:pPr lvl="1">
              <a:lnSpc>
                <a:spcPct val="160000"/>
              </a:lnSpc>
            </a:pPr>
            <a:r>
              <a:rPr lang="en-US" dirty="0" smtClean="0">
                <a:latin typeface="Century Gothic" pitchFamily="34" charset="0"/>
              </a:rPr>
              <a:t>Not interfered by any EMI</a:t>
            </a:r>
            <a:endParaRPr lang="en-US" dirty="0">
              <a:latin typeface="Century Gothic" pitchFamily="34" charset="0"/>
            </a:endParaRPr>
          </a:p>
        </p:txBody>
      </p:sp>
    </p:spTree>
    <p:extLst>
      <p:ext uri="{BB962C8B-B14F-4D97-AF65-F5344CB8AC3E}">
        <p14:creationId xmlns:p14="http://schemas.microsoft.com/office/powerpoint/2010/main" val="8026610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457200"/>
            <a:ext cx="8610600" cy="762000"/>
          </a:xfrm>
        </p:spPr>
        <p:txBody>
          <a:bodyPr>
            <a:normAutofit/>
          </a:bodyPr>
          <a:lstStyle/>
          <a:p>
            <a:r>
              <a:rPr lang="en-US" dirty="0" smtClean="0">
                <a:latin typeface="Century Gothic" pitchFamily="34" charset="0"/>
              </a:rPr>
              <a:t>Coaxial Cable</a:t>
            </a:r>
            <a:endParaRPr lang="en-US" dirty="0">
              <a:latin typeface="Century Gothic" pitchFamily="34"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95600" y="1828800"/>
            <a:ext cx="6350000" cy="3810000"/>
          </a:xfrm>
        </p:spPr>
      </p:pic>
    </p:spTree>
    <p:extLst>
      <p:ext uri="{BB962C8B-B14F-4D97-AF65-F5344CB8AC3E}">
        <p14:creationId xmlns:p14="http://schemas.microsoft.com/office/powerpoint/2010/main" val="20104682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457200"/>
            <a:ext cx="8610600" cy="762000"/>
          </a:xfrm>
        </p:spPr>
        <p:txBody>
          <a:bodyPr>
            <a:normAutofit/>
          </a:bodyPr>
          <a:lstStyle/>
          <a:p>
            <a:r>
              <a:rPr lang="en-US" dirty="0" smtClean="0">
                <a:latin typeface="Century Gothic" pitchFamily="34" charset="0"/>
              </a:rPr>
              <a:t>Fiber Optics</a:t>
            </a:r>
            <a:endParaRPr lang="en-US" dirty="0">
              <a:latin typeface="Century Gothic" pitchFamily="34" charset="0"/>
            </a:endParaRPr>
          </a:p>
        </p:txBody>
      </p:sp>
      <p:sp>
        <p:nvSpPr>
          <p:cNvPr id="4" name="Content Placeholder 3"/>
          <p:cNvSpPr>
            <a:spLocks noGrp="1"/>
          </p:cNvSpPr>
          <p:nvPr>
            <p:ph idx="1"/>
          </p:nvPr>
        </p:nvSpPr>
        <p:spPr>
          <a:xfrm>
            <a:off x="1103312" y="1313646"/>
            <a:ext cx="8946541" cy="4934754"/>
          </a:xfrm>
        </p:spPr>
        <p:txBody>
          <a:bodyPr>
            <a:normAutofit/>
          </a:bodyPr>
          <a:lstStyle/>
          <a:p>
            <a:pPr marL="0" indent="0">
              <a:buNone/>
            </a:pPr>
            <a:endParaRPr lang="en-US" b="1" dirty="0" smtClean="0"/>
          </a:p>
          <a:p>
            <a:pPr marL="0" indent="0">
              <a:buNone/>
            </a:pPr>
            <a:r>
              <a:rPr lang="en-US" b="1" dirty="0" smtClean="0"/>
              <a:t>Optical </a:t>
            </a:r>
            <a:r>
              <a:rPr lang="en-US" b="1" dirty="0"/>
              <a:t>fiber </a:t>
            </a:r>
            <a:r>
              <a:rPr lang="en-US" dirty="0"/>
              <a:t>consists of </a:t>
            </a:r>
            <a:r>
              <a:rPr lang="en-US" b="1" dirty="0"/>
              <a:t>thin glass fibers </a:t>
            </a:r>
            <a:r>
              <a:rPr lang="en-US" dirty="0"/>
              <a:t>or plastic that </a:t>
            </a:r>
            <a:r>
              <a:rPr lang="en-US" dirty="0" smtClean="0"/>
              <a:t>can carry </a:t>
            </a:r>
            <a:r>
              <a:rPr lang="en-US" dirty="0"/>
              <a:t>information at frequencies in the visible light spectrum </a:t>
            </a:r>
            <a:r>
              <a:rPr lang="en-US" dirty="0" smtClean="0"/>
              <a:t>and beyond</a:t>
            </a:r>
            <a:r>
              <a:rPr lang="en-US" dirty="0"/>
              <a:t>. The typical optical fiber consists of a very </a:t>
            </a:r>
            <a:r>
              <a:rPr lang="en-US" b="1" dirty="0"/>
              <a:t>narrow </a:t>
            </a:r>
            <a:r>
              <a:rPr lang="en-US" b="1" dirty="0" smtClean="0"/>
              <a:t>strand of    glass </a:t>
            </a:r>
            <a:r>
              <a:rPr lang="en-US" dirty="0"/>
              <a:t>called the </a:t>
            </a:r>
            <a:r>
              <a:rPr lang="en-US" b="1" dirty="0"/>
              <a:t>core</a:t>
            </a:r>
            <a:r>
              <a:rPr lang="en-US" dirty="0"/>
              <a:t>. </a:t>
            </a:r>
            <a:r>
              <a:rPr lang="en-US" dirty="0" smtClean="0"/>
              <a:t>Around </a:t>
            </a:r>
            <a:r>
              <a:rPr lang="en-US" dirty="0"/>
              <a:t>the core is a concentric layer </a:t>
            </a:r>
            <a:r>
              <a:rPr lang="en-US" dirty="0" smtClean="0"/>
              <a:t>of glass </a:t>
            </a:r>
            <a:r>
              <a:rPr lang="en-US" dirty="0"/>
              <a:t>called the </a:t>
            </a:r>
            <a:r>
              <a:rPr lang="en-US" b="1" dirty="0"/>
              <a:t>cladding?</a:t>
            </a:r>
          </a:p>
          <a:p>
            <a:pPr marL="0" indent="0">
              <a:buNone/>
            </a:pPr>
            <a:r>
              <a:rPr lang="en-US" dirty="0" smtClean="0"/>
              <a:t> </a:t>
            </a:r>
            <a:r>
              <a:rPr lang="en-US" dirty="0"/>
              <a:t>An optical transmission system has three basic components</a:t>
            </a:r>
          </a:p>
          <a:p>
            <a:pPr marL="0" indent="0">
              <a:buNone/>
            </a:pPr>
            <a:r>
              <a:rPr lang="en-US" dirty="0" smtClean="0"/>
              <a:t> </a:t>
            </a:r>
            <a:r>
              <a:rPr lang="en-US" dirty="0"/>
              <a:t>(a) Light source</a:t>
            </a:r>
          </a:p>
          <a:p>
            <a:pPr marL="0" indent="0">
              <a:buNone/>
            </a:pPr>
            <a:r>
              <a:rPr lang="en-US" dirty="0" smtClean="0"/>
              <a:t> </a:t>
            </a:r>
            <a:r>
              <a:rPr lang="en-US" dirty="0"/>
              <a:t>(b) Transmission medium (fiber optics)</a:t>
            </a:r>
          </a:p>
          <a:p>
            <a:pPr marL="0" indent="0">
              <a:buNone/>
            </a:pPr>
            <a:r>
              <a:rPr lang="en-US" dirty="0" smtClean="0"/>
              <a:t> </a:t>
            </a:r>
            <a:r>
              <a:rPr lang="en-US" dirty="0"/>
              <a:t>(c) </a:t>
            </a:r>
            <a:r>
              <a:rPr lang="en-US" dirty="0" smtClean="0"/>
              <a:t>Detector</a:t>
            </a:r>
            <a:endParaRPr lang="en-US" dirty="0"/>
          </a:p>
        </p:txBody>
      </p:sp>
    </p:spTree>
    <p:extLst>
      <p:ext uri="{BB962C8B-B14F-4D97-AF65-F5344CB8AC3E}">
        <p14:creationId xmlns:p14="http://schemas.microsoft.com/office/powerpoint/2010/main" val="18403490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entury Gothic" pitchFamily="34" charset="0"/>
              </a:rPr>
              <a:t>Fiber Optics</a:t>
            </a:r>
            <a:endParaRPr lang="en-US" dirty="0"/>
          </a:p>
        </p:txBody>
      </p:sp>
      <p:pic>
        <p:nvPicPr>
          <p:cNvPr id="4"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17084" y="2142674"/>
            <a:ext cx="3333750" cy="2209800"/>
          </a:xfrm>
        </p:spPr>
      </p:pic>
      <p:sp>
        <p:nvSpPr>
          <p:cNvPr id="5" name="Rectangle 4"/>
          <p:cNvSpPr/>
          <p:nvPr/>
        </p:nvSpPr>
        <p:spPr>
          <a:xfrm>
            <a:off x="646111" y="2142674"/>
            <a:ext cx="5922114" cy="2862322"/>
          </a:xfrm>
          <a:prstGeom prst="rect">
            <a:avLst/>
          </a:prstGeom>
        </p:spPr>
        <p:txBody>
          <a:bodyPr wrap="square">
            <a:spAutoFit/>
          </a:bodyPr>
          <a:lstStyle/>
          <a:p>
            <a:r>
              <a:rPr lang="en-US" dirty="0"/>
              <a:t> </a:t>
            </a:r>
            <a:r>
              <a:rPr lang="en-US" b="1" dirty="0"/>
              <a:t>Light source</a:t>
            </a:r>
            <a:r>
              <a:rPr lang="en-US" dirty="0" smtClean="0"/>
              <a:t>:</a:t>
            </a:r>
          </a:p>
          <a:p>
            <a:pPr algn="just"/>
            <a:r>
              <a:rPr lang="en-US" dirty="0" smtClean="0"/>
              <a:t> In </a:t>
            </a:r>
            <a:r>
              <a:rPr lang="en-US" dirty="0"/>
              <a:t>such a system a pulse of light indicates bit 1 </a:t>
            </a:r>
            <a:r>
              <a:rPr lang="en-US" dirty="0" smtClean="0"/>
              <a:t>and the </a:t>
            </a:r>
            <a:r>
              <a:rPr lang="en-US" dirty="0"/>
              <a:t>absence of light indicates bit 0. </a:t>
            </a:r>
            <a:r>
              <a:rPr lang="en-US" dirty="0" smtClean="0"/>
              <a:t>Light source </a:t>
            </a:r>
            <a:r>
              <a:rPr lang="en-US" dirty="0"/>
              <a:t>can be an LED or </a:t>
            </a:r>
            <a:r>
              <a:rPr lang="en-US" dirty="0" smtClean="0"/>
              <a:t>a laser </a:t>
            </a:r>
            <a:r>
              <a:rPr lang="en-US" dirty="0"/>
              <a:t>beam.</a:t>
            </a:r>
          </a:p>
          <a:p>
            <a:r>
              <a:rPr lang="en-US" dirty="0"/>
              <a:t> </a:t>
            </a:r>
            <a:r>
              <a:rPr lang="en-US" b="1" dirty="0"/>
              <a:t>Transmission medium</a:t>
            </a:r>
            <a:r>
              <a:rPr lang="en-US" dirty="0"/>
              <a:t>: </a:t>
            </a:r>
            <a:endParaRPr lang="en-US" dirty="0" smtClean="0"/>
          </a:p>
          <a:p>
            <a:r>
              <a:rPr lang="en-US" dirty="0"/>
              <a:t>	</a:t>
            </a:r>
            <a:r>
              <a:rPr lang="en-US" dirty="0" smtClean="0"/>
              <a:t>Transmission </a:t>
            </a:r>
            <a:r>
              <a:rPr lang="en-US" dirty="0"/>
              <a:t>medium is the </a:t>
            </a:r>
            <a:r>
              <a:rPr lang="en-US" dirty="0" smtClean="0"/>
              <a:t>ultra-thin fiber </a:t>
            </a:r>
            <a:r>
              <a:rPr lang="en-US" dirty="0"/>
              <a:t>of glass.</a:t>
            </a:r>
          </a:p>
          <a:p>
            <a:r>
              <a:rPr lang="en-US" b="1" dirty="0"/>
              <a:t>Detector</a:t>
            </a:r>
            <a:r>
              <a:rPr lang="en-US" dirty="0"/>
              <a:t>: </a:t>
            </a:r>
            <a:endParaRPr lang="en-US" dirty="0" smtClean="0"/>
          </a:p>
          <a:p>
            <a:r>
              <a:rPr lang="en-US" dirty="0"/>
              <a:t>	</a:t>
            </a:r>
            <a:r>
              <a:rPr lang="en-US" dirty="0" smtClean="0"/>
              <a:t>A </a:t>
            </a:r>
            <a:r>
              <a:rPr lang="en-US" dirty="0"/>
              <a:t>detector generates an electrical pulse when the </a:t>
            </a:r>
            <a:r>
              <a:rPr lang="en-US" dirty="0" smtClean="0"/>
              <a:t>light falls </a:t>
            </a:r>
            <a:r>
              <a:rPr lang="en-US" dirty="0"/>
              <a:t>on it,</a:t>
            </a:r>
          </a:p>
        </p:txBody>
      </p:sp>
    </p:spTree>
    <p:extLst>
      <p:ext uri="{BB962C8B-B14F-4D97-AF65-F5344CB8AC3E}">
        <p14:creationId xmlns:p14="http://schemas.microsoft.com/office/powerpoint/2010/main" val="40875122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457200"/>
            <a:ext cx="8610600" cy="762000"/>
          </a:xfrm>
        </p:spPr>
        <p:txBody>
          <a:bodyPr>
            <a:normAutofit/>
          </a:bodyPr>
          <a:lstStyle/>
          <a:p>
            <a:r>
              <a:rPr lang="en-US" dirty="0" smtClean="0">
                <a:latin typeface="Century Gothic" pitchFamily="34" charset="0"/>
              </a:rPr>
              <a:t>Fiber Optics</a:t>
            </a:r>
            <a:endParaRPr lang="en-US" dirty="0">
              <a:latin typeface="Century Gothic" pitchFamily="34" charset="0"/>
            </a:endParaRPr>
          </a:p>
        </p:txBody>
      </p:sp>
      <p:sp>
        <p:nvSpPr>
          <p:cNvPr id="4" name="Content Placeholder 3"/>
          <p:cNvSpPr>
            <a:spLocks noGrp="1"/>
          </p:cNvSpPr>
          <p:nvPr>
            <p:ph idx="1"/>
          </p:nvPr>
        </p:nvSpPr>
        <p:spPr>
          <a:xfrm>
            <a:off x="1828800" y="1219200"/>
            <a:ext cx="4648200" cy="5290066"/>
          </a:xfrm>
        </p:spPr>
        <p:txBody>
          <a:bodyPr>
            <a:normAutofit/>
          </a:bodyPr>
          <a:lstStyle/>
          <a:p>
            <a:pPr>
              <a:lnSpc>
                <a:spcPct val="150000"/>
              </a:lnSpc>
            </a:pPr>
            <a:r>
              <a:rPr lang="en-US" dirty="0" smtClean="0">
                <a:latin typeface="Century Gothic" pitchFamily="34" charset="0"/>
              </a:rPr>
              <a:t>Expensive</a:t>
            </a:r>
          </a:p>
          <a:p>
            <a:pPr>
              <a:lnSpc>
                <a:spcPct val="150000"/>
              </a:lnSpc>
            </a:pPr>
            <a:r>
              <a:rPr lang="en-US" dirty="0" smtClean="0">
                <a:latin typeface="Century Gothic" pitchFamily="34" charset="0"/>
              </a:rPr>
              <a:t>Difficult to install</a:t>
            </a:r>
          </a:p>
          <a:p>
            <a:pPr>
              <a:lnSpc>
                <a:spcPct val="150000"/>
              </a:lnSpc>
            </a:pPr>
            <a:r>
              <a:rPr lang="en-US" dirty="0" smtClean="0">
                <a:latin typeface="Century Gothic" pitchFamily="34" charset="0"/>
              </a:rPr>
              <a:t>Bandwidth of around 2gbps.</a:t>
            </a:r>
          </a:p>
          <a:p>
            <a:pPr>
              <a:lnSpc>
                <a:spcPct val="150000"/>
              </a:lnSpc>
            </a:pPr>
            <a:r>
              <a:rPr lang="en-US" dirty="0" smtClean="0">
                <a:latin typeface="Century Gothic" pitchFamily="34" charset="0"/>
              </a:rPr>
              <a:t>Nodes depends </a:t>
            </a:r>
            <a:r>
              <a:rPr lang="en-US" dirty="0">
                <a:latin typeface="Century Gothic" pitchFamily="34" charset="0"/>
              </a:rPr>
              <a:t>upon Hub</a:t>
            </a:r>
            <a:r>
              <a:rPr lang="en-US" dirty="0" smtClean="0">
                <a:latin typeface="Century Gothic" pitchFamily="34" charset="0"/>
              </a:rPr>
              <a:t>.</a:t>
            </a:r>
          </a:p>
          <a:p>
            <a:pPr>
              <a:lnSpc>
                <a:spcPct val="150000"/>
              </a:lnSpc>
            </a:pPr>
            <a:r>
              <a:rPr lang="en-US" dirty="0" smtClean="0">
                <a:latin typeface="Century Gothic" pitchFamily="34" charset="0"/>
              </a:rPr>
              <a:t>EMI</a:t>
            </a:r>
          </a:p>
          <a:p>
            <a:pPr lvl="1">
              <a:lnSpc>
                <a:spcPct val="150000"/>
              </a:lnSpc>
            </a:pPr>
            <a:r>
              <a:rPr lang="en-US" dirty="0" smtClean="0">
                <a:latin typeface="Century Gothic" pitchFamily="34" charset="0"/>
              </a:rPr>
              <a:t>No EMI</a:t>
            </a:r>
            <a:endParaRPr lang="en-US" dirty="0">
              <a:latin typeface="Century Gothic"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1800" y="1447801"/>
            <a:ext cx="3175000" cy="4805795"/>
          </a:xfrm>
          <a:prstGeom prst="rect">
            <a:avLst/>
          </a:prstGeom>
        </p:spPr>
      </p:pic>
    </p:spTree>
    <p:extLst>
      <p:ext uri="{BB962C8B-B14F-4D97-AF65-F5344CB8AC3E}">
        <p14:creationId xmlns:p14="http://schemas.microsoft.com/office/powerpoint/2010/main" val="12721035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57200"/>
            <a:ext cx="8534400" cy="762000"/>
          </a:xfrm>
        </p:spPr>
        <p:txBody>
          <a:bodyPr>
            <a:normAutofit/>
          </a:bodyPr>
          <a:lstStyle/>
          <a:p>
            <a:r>
              <a:rPr lang="en-US" dirty="0" smtClean="0">
                <a:latin typeface="Century Gothic" pitchFamily="34" charset="0"/>
              </a:rPr>
              <a:t>10Mbps Ethernet</a:t>
            </a:r>
            <a:endParaRPr lang="en-US" dirty="0">
              <a:latin typeface="Century Gothic"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553200" y="990600"/>
            <a:ext cx="3924300" cy="4603016"/>
          </a:xfrm>
        </p:spPr>
      </p:pic>
      <p:sp>
        <p:nvSpPr>
          <p:cNvPr id="5" name="TextBox 4"/>
          <p:cNvSpPr txBox="1"/>
          <p:nvPr/>
        </p:nvSpPr>
        <p:spPr>
          <a:xfrm>
            <a:off x="1905001" y="1447800"/>
            <a:ext cx="4800600" cy="2862322"/>
          </a:xfrm>
          <a:prstGeom prst="rect">
            <a:avLst/>
          </a:prstGeom>
          <a:noFill/>
        </p:spPr>
        <p:txBody>
          <a:bodyPr wrap="square" rtlCol="0">
            <a:spAutoFit/>
          </a:bodyPr>
          <a:lstStyle/>
          <a:p>
            <a:pPr marL="285750" indent="-285750">
              <a:lnSpc>
                <a:spcPct val="150000"/>
              </a:lnSpc>
              <a:buFont typeface="Arial" pitchFamily="34" charset="0"/>
              <a:buChar char="•"/>
            </a:pPr>
            <a:r>
              <a:rPr lang="en-US" sz="2000" dirty="0">
                <a:latin typeface="Century Gothic" pitchFamily="34" charset="0"/>
              </a:rPr>
              <a:t>Different cables are available.</a:t>
            </a:r>
          </a:p>
          <a:p>
            <a:pPr marL="285750" indent="-285750">
              <a:lnSpc>
                <a:spcPct val="150000"/>
              </a:lnSpc>
              <a:buFont typeface="Arial" pitchFamily="34" charset="0"/>
              <a:buChar char="•"/>
            </a:pPr>
            <a:r>
              <a:rPr lang="en-US" sz="2000" dirty="0">
                <a:latin typeface="Century Gothic" pitchFamily="34" charset="0"/>
              </a:rPr>
              <a:t>They use different signaling characteristics.</a:t>
            </a:r>
          </a:p>
          <a:p>
            <a:pPr marL="285750" indent="-285750">
              <a:lnSpc>
                <a:spcPct val="150000"/>
              </a:lnSpc>
              <a:buFont typeface="Arial" pitchFamily="34" charset="0"/>
              <a:buChar char="•"/>
            </a:pPr>
            <a:r>
              <a:rPr lang="en-US" sz="2000" dirty="0">
                <a:latin typeface="Century Gothic" pitchFamily="34" charset="0"/>
              </a:rPr>
              <a:t>They share same Ethernet specs.</a:t>
            </a:r>
          </a:p>
          <a:p>
            <a:pPr marL="742950" lvl="1" indent="-285750">
              <a:lnSpc>
                <a:spcPct val="150000"/>
              </a:lnSpc>
              <a:buFont typeface="Arial" pitchFamily="34" charset="0"/>
              <a:buChar char="•"/>
            </a:pPr>
            <a:r>
              <a:rPr lang="en-US" sz="2000" dirty="0">
                <a:latin typeface="Century Gothic" pitchFamily="34" charset="0"/>
              </a:rPr>
              <a:t>10Mbps</a:t>
            </a:r>
          </a:p>
          <a:p>
            <a:pPr marL="742950" lvl="1" indent="-285750">
              <a:lnSpc>
                <a:spcPct val="150000"/>
              </a:lnSpc>
              <a:buFont typeface="Arial" pitchFamily="34" charset="0"/>
              <a:buChar char="•"/>
            </a:pPr>
            <a:r>
              <a:rPr lang="en-US" sz="2000" dirty="0">
                <a:latin typeface="Century Gothic" pitchFamily="34" charset="0"/>
              </a:rPr>
              <a:t>CSMA/CD</a:t>
            </a:r>
          </a:p>
        </p:txBody>
      </p:sp>
      <p:sp>
        <p:nvSpPr>
          <p:cNvPr id="6" name="TextBox 5"/>
          <p:cNvSpPr txBox="1"/>
          <p:nvPr/>
        </p:nvSpPr>
        <p:spPr>
          <a:xfrm>
            <a:off x="1905001" y="4251582"/>
            <a:ext cx="4800600" cy="2400657"/>
          </a:xfrm>
          <a:prstGeom prst="rect">
            <a:avLst/>
          </a:prstGeom>
          <a:noFill/>
        </p:spPr>
        <p:txBody>
          <a:bodyPr wrap="square" rtlCol="0">
            <a:spAutoFit/>
          </a:bodyPr>
          <a:lstStyle/>
          <a:p>
            <a:pPr marL="285750" indent="-285750">
              <a:lnSpc>
                <a:spcPct val="150000"/>
              </a:lnSpc>
              <a:buFont typeface="Arial" pitchFamily="34" charset="0"/>
              <a:buChar char="•"/>
            </a:pPr>
            <a:r>
              <a:rPr lang="en-US" sz="2000" dirty="0">
                <a:latin typeface="Century Gothic" pitchFamily="34" charset="0"/>
              </a:rPr>
              <a:t>Some cables are</a:t>
            </a:r>
          </a:p>
          <a:p>
            <a:pPr marL="742950" lvl="1" indent="-285750">
              <a:lnSpc>
                <a:spcPct val="150000"/>
              </a:lnSpc>
              <a:buFont typeface="Arial" pitchFamily="34" charset="0"/>
              <a:buChar char="•"/>
            </a:pPr>
            <a:r>
              <a:rPr lang="en-US" sz="2000" dirty="0">
                <a:latin typeface="Century Gothic" pitchFamily="34" charset="0"/>
              </a:rPr>
              <a:t>10 Base 5</a:t>
            </a:r>
          </a:p>
          <a:p>
            <a:pPr marL="742950" lvl="1" indent="-285750">
              <a:lnSpc>
                <a:spcPct val="150000"/>
              </a:lnSpc>
              <a:buFont typeface="Arial" pitchFamily="34" charset="0"/>
              <a:buChar char="•"/>
            </a:pPr>
            <a:r>
              <a:rPr lang="en-US" sz="2000" dirty="0">
                <a:latin typeface="Century Gothic" pitchFamily="34" charset="0"/>
              </a:rPr>
              <a:t>10 Base 2</a:t>
            </a:r>
          </a:p>
          <a:p>
            <a:pPr marL="742950" lvl="1" indent="-285750">
              <a:lnSpc>
                <a:spcPct val="150000"/>
              </a:lnSpc>
              <a:buFont typeface="Arial" pitchFamily="34" charset="0"/>
              <a:buChar char="•"/>
            </a:pPr>
            <a:r>
              <a:rPr lang="en-US" sz="2000" dirty="0">
                <a:latin typeface="Century Gothic" pitchFamily="34" charset="0"/>
              </a:rPr>
              <a:t>10 Base T</a:t>
            </a:r>
          </a:p>
          <a:p>
            <a:pPr marL="742950" lvl="1" indent="-285750">
              <a:lnSpc>
                <a:spcPct val="150000"/>
              </a:lnSpc>
              <a:buFont typeface="Arial" pitchFamily="34" charset="0"/>
              <a:buChar char="•"/>
            </a:pPr>
            <a:r>
              <a:rPr lang="en-US" sz="2000" dirty="0">
                <a:latin typeface="Century Gothic" pitchFamily="34" charset="0"/>
              </a:rPr>
              <a:t>10 Base FL</a:t>
            </a:r>
          </a:p>
        </p:txBody>
      </p:sp>
    </p:spTree>
    <p:extLst>
      <p:ext uri="{BB962C8B-B14F-4D97-AF65-F5344CB8AC3E}">
        <p14:creationId xmlns:p14="http://schemas.microsoft.com/office/powerpoint/2010/main" val="13506629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57200"/>
            <a:ext cx="8534400" cy="762000"/>
          </a:xfrm>
        </p:spPr>
        <p:txBody>
          <a:bodyPr>
            <a:normAutofit/>
          </a:bodyPr>
          <a:lstStyle/>
          <a:p>
            <a:r>
              <a:rPr lang="en-US" dirty="0" smtClean="0">
                <a:latin typeface="Century Gothic" pitchFamily="34" charset="0"/>
              </a:rPr>
              <a:t>10Mbps Ethernet</a:t>
            </a:r>
            <a:endParaRPr lang="en-US" dirty="0">
              <a:latin typeface="Century Gothic" pitchFamily="34" charset="0"/>
            </a:endParaRPr>
          </a:p>
        </p:txBody>
      </p:sp>
      <p:sp>
        <p:nvSpPr>
          <p:cNvPr id="3" name="Content Placeholder 2"/>
          <p:cNvSpPr>
            <a:spLocks noGrp="1"/>
          </p:cNvSpPr>
          <p:nvPr>
            <p:ph idx="1"/>
          </p:nvPr>
        </p:nvSpPr>
        <p:spPr>
          <a:xfrm>
            <a:off x="1828800" y="1752600"/>
            <a:ext cx="8382000" cy="4724400"/>
          </a:xfrm>
        </p:spPr>
        <p:txBody>
          <a:bodyPr>
            <a:normAutofit fontScale="92500" lnSpcReduction="10000"/>
          </a:bodyPr>
          <a:lstStyle/>
          <a:p>
            <a:pPr>
              <a:lnSpc>
                <a:spcPct val="150000"/>
              </a:lnSpc>
            </a:pPr>
            <a:r>
              <a:rPr lang="en-US" sz="2200" dirty="0">
                <a:latin typeface="Century Gothic" pitchFamily="34" charset="0"/>
              </a:rPr>
              <a:t>It is also called </a:t>
            </a:r>
            <a:r>
              <a:rPr lang="en-US" sz="2200" b="1" dirty="0" err="1">
                <a:latin typeface="Century Gothic" pitchFamily="34" charset="0"/>
              </a:rPr>
              <a:t>thicknet</a:t>
            </a:r>
            <a:r>
              <a:rPr lang="en-US" sz="2200" dirty="0">
                <a:latin typeface="Century Gothic" pitchFamily="34" charset="0"/>
              </a:rPr>
              <a:t>.</a:t>
            </a:r>
          </a:p>
          <a:p>
            <a:pPr>
              <a:lnSpc>
                <a:spcPct val="150000"/>
              </a:lnSpc>
            </a:pPr>
            <a:r>
              <a:rPr lang="en-US" sz="2200" dirty="0">
                <a:latin typeface="Century Gothic" pitchFamily="34" charset="0"/>
              </a:rPr>
              <a:t>5 in base stands for maximum length, that is 500m</a:t>
            </a:r>
          </a:p>
          <a:p>
            <a:pPr>
              <a:lnSpc>
                <a:spcPct val="150000"/>
              </a:lnSpc>
            </a:pPr>
            <a:r>
              <a:rPr lang="en-US" sz="2200" dirty="0">
                <a:latin typeface="Century Gothic" pitchFamily="34" charset="0"/>
              </a:rPr>
              <a:t>10 stands for 10Mbps</a:t>
            </a:r>
          </a:p>
          <a:p>
            <a:pPr>
              <a:lnSpc>
                <a:spcPct val="150000"/>
              </a:lnSpc>
            </a:pPr>
            <a:r>
              <a:rPr lang="en-US" sz="2200" dirty="0">
                <a:latin typeface="Century Gothic" pitchFamily="34" charset="0"/>
              </a:rPr>
              <a:t>Coaxial cable is marked every 2.5m for connection points</a:t>
            </a:r>
          </a:p>
          <a:p>
            <a:pPr lvl="1">
              <a:lnSpc>
                <a:spcPct val="150000"/>
              </a:lnSpc>
            </a:pPr>
            <a:r>
              <a:rPr lang="en-US" dirty="0">
                <a:latin typeface="Century Gothic" pitchFamily="34" charset="0"/>
              </a:rPr>
              <a:t>It means minimum length to connect a computer should not be less than 2.5m</a:t>
            </a:r>
          </a:p>
          <a:p>
            <a:pPr lvl="1">
              <a:lnSpc>
                <a:spcPct val="150000"/>
              </a:lnSpc>
            </a:pPr>
            <a:r>
              <a:rPr lang="en-US" dirty="0">
                <a:latin typeface="Century Gothic" pitchFamily="34" charset="0"/>
              </a:rPr>
              <a:t>Since shorter distance degrades the signals</a:t>
            </a:r>
          </a:p>
          <a:p>
            <a:pPr lvl="1">
              <a:lnSpc>
                <a:spcPct val="150000"/>
              </a:lnSpc>
            </a:pPr>
            <a:r>
              <a:rPr lang="en-US" dirty="0">
                <a:latin typeface="Century Gothic" pitchFamily="34" charset="0"/>
              </a:rPr>
              <a:t>Damaged Coaxial Cable is dangerous</a:t>
            </a:r>
          </a:p>
          <a:p>
            <a:pPr>
              <a:lnSpc>
                <a:spcPct val="150000"/>
              </a:lnSpc>
            </a:pPr>
            <a:r>
              <a:rPr lang="en-US" sz="2200" dirty="0">
                <a:latin typeface="Century Gothic" pitchFamily="34" charset="0"/>
              </a:rPr>
              <a:t>Drilling is required to make a small hole into the cable.</a:t>
            </a:r>
          </a:p>
        </p:txBody>
      </p:sp>
      <p:sp>
        <p:nvSpPr>
          <p:cNvPr id="7" name="TextBox 6"/>
          <p:cNvSpPr txBox="1"/>
          <p:nvPr/>
        </p:nvSpPr>
        <p:spPr>
          <a:xfrm>
            <a:off x="1879580" y="1216432"/>
            <a:ext cx="1487908" cy="430887"/>
          </a:xfrm>
          <a:prstGeom prst="rect">
            <a:avLst/>
          </a:prstGeom>
          <a:noFill/>
        </p:spPr>
        <p:txBody>
          <a:bodyPr wrap="none" rtlCol="0">
            <a:spAutoFit/>
          </a:bodyPr>
          <a:lstStyle/>
          <a:p>
            <a:r>
              <a:rPr lang="en-US" sz="2200" b="1" dirty="0">
                <a:latin typeface="Century Gothic" pitchFamily="34" charset="0"/>
              </a:rPr>
              <a:t>10 Base 5</a:t>
            </a:r>
          </a:p>
        </p:txBody>
      </p:sp>
    </p:spTree>
    <p:extLst>
      <p:ext uri="{BB962C8B-B14F-4D97-AF65-F5344CB8AC3E}">
        <p14:creationId xmlns:p14="http://schemas.microsoft.com/office/powerpoint/2010/main" val="36790739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57200"/>
            <a:ext cx="8534400" cy="762000"/>
          </a:xfrm>
        </p:spPr>
        <p:txBody>
          <a:bodyPr>
            <a:normAutofit/>
          </a:bodyPr>
          <a:lstStyle/>
          <a:p>
            <a:r>
              <a:rPr lang="en-US" dirty="0" smtClean="0">
                <a:latin typeface="Century Gothic" pitchFamily="34" charset="0"/>
              </a:rPr>
              <a:t>10Mbps Ethernet</a:t>
            </a:r>
            <a:endParaRPr lang="en-US" dirty="0">
              <a:latin typeface="Century Gothic" pitchFamily="34" charset="0"/>
            </a:endParaRPr>
          </a:p>
        </p:txBody>
      </p:sp>
      <p:sp>
        <p:nvSpPr>
          <p:cNvPr id="3" name="Content Placeholder 2"/>
          <p:cNvSpPr>
            <a:spLocks noGrp="1"/>
          </p:cNvSpPr>
          <p:nvPr>
            <p:ph idx="1"/>
          </p:nvPr>
        </p:nvSpPr>
        <p:spPr>
          <a:xfrm>
            <a:off x="1828800" y="1447800"/>
            <a:ext cx="8382000" cy="5029200"/>
          </a:xfrm>
        </p:spPr>
        <p:txBody>
          <a:bodyPr>
            <a:normAutofit/>
          </a:bodyPr>
          <a:lstStyle/>
          <a:p>
            <a:pPr>
              <a:lnSpc>
                <a:spcPct val="150000"/>
              </a:lnSpc>
            </a:pPr>
            <a:r>
              <a:rPr lang="en-US" sz="2200" b="1" dirty="0">
                <a:latin typeface="Century Gothic" pitchFamily="34" charset="0"/>
              </a:rPr>
              <a:t>Advantages</a:t>
            </a:r>
          </a:p>
          <a:p>
            <a:pPr lvl="1">
              <a:lnSpc>
                <a:spcPct val="150000"/>
              </a:lnSpc>
            </a:pPr>
            <a:r>
              <a:rPr lang="en-US" dirty="0" smtClean="0">
                <a:latin typeface="Century Gothic" pitchFamily="34" charset="0"/>
              </a:rPr>
              <a:t>Length can be increased using repeaters.</a:t>
            </a:r>
          </a:p>
          <a:p>
            <a:pPr>
              <a:lnSpc>
                <a:spcPct val="150000"/>
              </a:lnSpc>
            </a:pPr>
            <a:r>
              <a:rPr lang="en-US" sz="2200" b="1" dirty="0">
                <a:latin typeface="Century Gothic" pitchFamily="34" charset="0"/>
              </a:rPr>
              <a:t>Disadvantages</a:t>
            </a:r>
          </a:p>
          <a:p>
            <a:pPr lvl="1">
              <a:lnSpc>
                <a:spcPct val="150000"/>
              </a:lnSpc>
            </a:pPr>
            <a:r>
              <a:rPr lang="en-US" dirty="0">
                <a:latin typeface="Century Gothic" pitchFamily="34" charset="0"/>
              </a:rPr>
              <a:t>Large size</a:t>
            </a:r>
          </a:p>
          <a:p>
            <a:pPr lvl="1">
              <a:lnSpc>
                <a:spcPct val="150000"/>
              </a:lnSpc>
            </a:pPr>
            <a:r>
              <a:rPr lang="en-US" dirty="0">
                <a:latin typeface="Century Gothic" pitchFamily="34" charset="0"/>
              </a:rPr>
              <a:t>High Cost</a:t>
            </a:r>
          </a:p>
          <a:p>
            <a:pPr lvl="1">
              <a:lnSpc>
                <a:spcPct val="150000"/>
              </a:lnSpc>
            </a:pPr>
            <a:r>
              <a:rPr lang="en-US" dirty="0">
                <a:latin typeface="Century Gothic" pitchFamily="34" charset="0"/>
              </a:rPr>
              <a:t>Drilling is dangerous</a:t>
            </a:r>
          </a:p>
          <a:p>
            <a:pPr lvl="1">
              <a:lnSpc>
                <a:spcPct val="150000"/>
              </a:lnSpc>
            </a:pPr>
            <a:r>
              <a:rPr lang="en-US" dirty="0">
                <a:latin typeface="Century Gothic" pitchFamily="34" charset="0"/>
              </a:rPr>
              <a:t>Difficult to </a:t>
            </a:r>
            <a:r>
              <a:rPr lang="en-US" dirty="0" smtClean="0">
                <a:latin typeface="Century Gothic" pitchFamily="34" charset="0"/>
              </a:rPr>
              <a:t>use</a:t>
            </a:r>
            <a:endParaRPr lang="en-US" dirty="0">
              <a:latin typeface="Century Gothic" pitchFamily="34" charset="0"/>
            </a:endParaRPr>
          </a:p>
        </p:txBody>
      </p:sp>
    </p:spTree>
    <p:extLst>
      <p:ext uri="{BB962C8B-B14F-4D97-AF65-F5344CB8AC3E}">
        <p14:creationId xmlns:p14="http://schemas.microsoft.com/office/powerpoint/2010/main" val="30493267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Communication Medias</a:t>
            </a:r>
            <a:endParaRPr lang="en-US" dirty="0"/>
          </a:p>
        </p:txBody>
      </p:sp>
      <p:pic>
        <p:nvPicPr>
          <p:cNvPr id="2050" name="Picture 2" descr="Related imag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75763" y="1313645"/>
            <a:ext cx="9723549" cy="49347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41267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57200"/>
            <a:ext cx="8534400" cy="762000"/>
          </a:xfrm>
        </p:spPr>
        <p:txBody>
          <a:bodyPr>
            <a:normAutofit/>
          </a:bodyPr>
          <a:lstStyle/>
          <a:p>
            <a:r>
              <a:rPr lang="en-US" dirty="0" smtClean="0">
                <a:latin typeface="Century Gothic" pitchFamily="34" charset="0"/>
              </a:rPr>
              <a:t>10Mbps Ethernet</a:t>
            </a:r>
            <a:endParaRPr lang="en-US" dirty="0">
              <a:latin typeface="Century Gothic" pitchFamily="34" charset="0"/>
            </a:endParaRPr>
          </a:p>
        </p:txBody>
      </p:sp>
      <p:sp>
        <p:nvSpPr>
          <p:cNvPr id="3" name="Content Placeholder 2"/>
          <p:cNvSpPr>
            <a:spLocks noGrp="1"/>
          </p:cNvSpPr>
          <p:nvPr>
            <p:ph idx="1"/>
          </p:nvPr>
        </p:nvSpPr>
        <p:spPr>
          <a:xfrm>
            <a:off x="1828800" y="1828800"/>
            <a:ext cx="8382000" cy="4648200"/>
          </a:xfrm>
        </p:spPr>
        <p:txBody>
          <a:bodyPr>
            <a:normAutofit/>
          </a:bodyPr>
          <a:lstStyle/>
          <a:p>
            <a:pPr>
              <a:lnSpc>
                <a:spcPct val="150000"/>
              </a:lnSpc>
            </a:pPr>
            <a:r>
              <a:rPr lang="en-US" sz="2200" dirty="0">
                <a:latin typeface="Century Gothic" pitchFamily="34" charset="0"/>
              </a:rPr>
              <a:t>It is also called </a:t>
            </a:r>
            <a:r>
              <a:rPr lang="en-US" sz="2200" b="1" dirty="0">
                <a:latin typeface="Century Gothic" pitchFamily="34" charset="0"/>
              </a:rPr>
              <a:t>Thinnet Coax</a:t>
            </a:r>
            <a:r>
              <a:rPr lang="en-US" sz="2200" dirty="0">
                <a:latin typeface="Century Gothic" pitchFamily="34" charset="0"/>
              </a:rPr>
              <a:t>.</a:t>
            </a:r>
          </a:p>
          <a:p>
            <a:pPr>
              <a:lnSpc>
                <a:spcPct val="150000"/>
              </a:lnSpc>
            </a:pPr>
            <a:r>
              <a:rPr lang="en-US" sz="2200" dirty="0">
                <a:latin typeface="Century Gothic" pitchFamily="34" charset="0"/>
              </a:rPr>
              <a:t>It is like coaxial cable for TV.</a:t>
            </a:r>
          </a:p>
          <a:p>
            <a:pPr>
              <a:lnSpc>
                <a:spcPct val="150000"/>
              </a:lnSpc>
            </a:pPr>
            <a:r>
              <a:rPr lang="en-US" sz="2200" dirty="0">
                <a:latin typeface="Century Gothic" pitchFamily="34" charset="0"/>
              </a:rPr>
              <a:t>It is inexpensive.</a:t>
            </a:r>
          </a:p>
          <a:p>
            <a:pPr>
              <a:lnSpc>
                <a:spcPct val="150000"/>
              </a:lnSpc>
            </a:pPr>
            <a:r>
              <a:rPr lang="en-US" sz="2200" dirty="0">
                <a:latin typeface="Century Gothic" pitchFamily="34" charset="0"/>
              </a:rPr>
              <a:t>Easy to handle.</a:t>
            </a:r>
          </a:p>
          <a:p>
            <a:pPr>
              <a:lnSpc>
                <a:spcPct val="150000"/>
              </a:lnSpc>
            </a:pPr>
            <a:r>
              <a:rPr lang="en-US" sz="2200" dirty="0">
                <a:latin typeface="Century Gothic" pitchFamily="34" charset="0"/>
              </a:rPr>
              <a:t>A terminator must be used at each end.</a:t>
            </a:r>
          </a:p>
          <a:p>
            <a:pPr>
              <a:lnSpc>
                <a:spcPct val="150000"/>
              </a:lnSpc>
            </a:pPr>
            <a:r>
              <a:rPr lang="en-US" sz="2200" dirty="0">
                <a:latin typeface="Century Gothic" pitchFamily="34" charset="0"/>
              </a:rPr>
              <a:t>One end of the cable must be grounded.</a:t>
            </a:r>
          </a:p>
        </p:txBody>
      </p:sp>
      <p:sp>
        <p:nvSpPr>
          <p:cNvPr id="4" name="TextBox 3"/>
          <p:cNvSpPr txBox="1"/>
          <p:nvPr/>
        </p:nvSpPr>
        <p:spPr>
          <a:xfrm>
            <a:off x="1941871" y="1216432"/>
            <a:ext cx="1471878" cy="430887"/>
          </a:xfrm>
          <a:prstGeom prst="rect">
            <a:avLst/>
          </a:prstGeom>
          <a:noFill/>
        </p:spPr>
        <p:txBody>
          <a:bodyPr wrap="none" rtlCol="0">
            <a:spAutoFit/>
          </a:bodyPr>
          <a:lstStyle/>
          <a:p>
            <a:r>
              <a:rPr lang="en-US" sz="2200" b="1" dirty="0">
                <a:latin typeface="Century Gothic" pitchFamily="34" charset="0"/>
              </a:rPr>
              <a:t>10 Base 2</a:t>
            </a:r>
          </a:p>
        </p:txBody>
      </p:sp>
    </p:spTree>
    <p:extLst>
      <p:ext uri="{BB962C8B-B14F-4D97-AF65-F5344CB8AC3E}">
        <p14:creationId xmlns:p14="http://schemas.microsoft.com/office/powerpoint/2010/main" val="8209778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57200"/>
            <a:ext cx="8534400" cy="762000"/>
          </a:xfrm>
        </p:spPr>
        <p:txBody>
          <a:bodyPr>
            <a:normAutofit/>
          </a:bodyPr>
          <a:lstStyle/>
          <a:p>
            <a:r>
              <a:rPr lang="en-US" dirty="0" smtClean="0">
                <a:latin typeface="Century Gothic" pitchFamily="34" charset="0"/>
              </a:rPr>
              <a:t>10Mbps Ethernet</a:t>
            </a:r>
            <a:endParaRPr lang="en-US" dirty="0">
              <a:latin typeface="Century Gothic" pitchFamily="34" charset="0"/>
            </a:endParaRPr>
          </a:p>
        </p:txBody>
      </p:sp>
      <p:sp>
        <p:nvSpPr>
          <p:cNvPr id="3" name="Content Placeholder 2"/>
          <p:cNvSpPr>
            <a:spLocks noGrp="1"/>
          </p:cNvSpPr>
          <p:nvPr>
            <p:ph idx="1"/>
          </p:nvPr>
        </p:nvSpPr>
        <p:spPr>
          <a:xfrm>
            <a:off x="1828800" y="1752600"/>
            <a:ext cx="8382000" cy="4724400"/>
          </a:xfrm>
        </p:spPr>
        <p:txBody>
          <a:bodyPr>
            <a:normAutofit/>
          </a:bodyPr>
          <a:lstStyle/>
          <a:p>
            <a:pPr>
              <a:lnSpc>
                <a:spcPct val="150000"/>
              </a:lnSpc>
            </a:pPr>
            <a:r>
              <a:rPr lang="en-US" sz="2200" b="1" dirty="0">
                <a:latin typeface="Century Gothic" pitchFamily="34" charset="0"/>
              </a:rPr>
              <a:t>Advantages</a:t>
            </a:r>
          </a:p>
          <a:p>
            <a:pPr lvl="1">
              <a:lnSpc>
                <a:spcPct val="150000"/>
              </a:lnSpc>
            </a:pPr>
            <a:r>
              <a:rPr lang="en-US" dirty="0" smtClean="0">
                <a:latin typeface="Century Gothic" pitchFamily="34" charset="0"/>
              </a:rPr>
              <a:t>Length can be increased using repeaters.</a:t>
            </a:r>
          </a:p>
          <a:p>
            <a:pPr lvl="1">
              <a:lnSpc>
                <a:spcPct val="150000"/>
              </a:lnSpc>
            </a:pPr>
            <a:r>
              <a:rPr lang="en-US" dirty="0" smtClean="0">
                <a:latin typeface="Century Gothic" pitchFamily="34" charset="0"/>
              </a:rPr>
              <a:t>Less expensive</a:t>
            </a:r>
          </a:p>
          <a:p>
            <a:pPr lvl="1">
              <a:lnSpc>
                <a:spcPct val="150000"/>
              </a:lnSpc>
            </a:pPr>
            <a:r>
              <a:rPr lang="en-US" dirty="0" smtClean="0">
                <a:latin typeface="Century Gothic" pitchFamily="34" charset="0"/>
              </a:rPr>
              <a:t>Easy to use</a:t>
            </a:r>
          </a:p>
          <a:p>
            <a:pPr>
              <a:lnSpc>
                <a:spcPct val="150000"/>
              </a:lnSpc>
            </a:pPr>
            <a:r>
              <a:rPr lang="en-US" sz="2200" b="1" dirty="0">
                <a:latin typeface="Century Gothic" pitchFamily="34" charset="0"/>
              </a:rPr>
              <a:t>Disadvantages</a:t>
            </a:r>
          </a:p>
          <a:p>
            <a:pPr lvl="1">
              <a:lnSpc>
                <a:spcPct val="150000"/>
              </a:lnSpc>
            </a:pPr>
            <a:r>
              <a:rPr lang="en-US" dirty="0" smtClean="0">
                <a:latin typeface="Century Gothic" pitchFamily="34" charset="0"/>
              </a:rPr>
              <a:t>High cost as compared to UTP</a:t>
            </a:r>
            <a:endParaRPr lang="en-US" dirty="0">
              <a:latin typeface="Century Gothic" pitchFamily="34" charset="0"/>
            </a:endParaRPr>
          </a:p>
        </p:txBody>
      </p:sp>
      <p:sp>
        <p:nvSpPr>
          <p:cNvPr id="4" name="TextBox 3"/>
          <p:cNvSpPr txBox="1"/>
          <p:nvPr/>
        </p:nvSpPr>
        <p:spPr>
          <a:xfrm>
            <a:off x="1941871" y="1216432"/>
            <a:ext cx="1471878" cy="430887"/>
          </a:xfrm>
          <a:prstGeom prst="rect">
            <a:avLst/>
          </a:prstGeom>
          <a:noFill/>
        </p:spPr>
        <p:txBody>
          <a:bodyPr wrap="none" rtlCol="0">
            <a:spAutoFit/>
          </a:bodyPr>
          <a:lstStyle/>
          <a:p>
            <a:r>
              <a:rPr lang="en-US" sz="2200" b="1" dirty="0">
                <a:latin typeface="Century Gothic" pitchFamily="34" charset="0"/>
              </a:rPr>
              <a:t>10 Base 2</a:t>
            </a:r>
          </a:p>
        </p:txBody>
      </p:sp>
    </p:spTree>
    <p:extLst>
      <p:ext uri="{BB962C8B-B14F-4D97-AF65-F5344CB8AC3E}">
        <p14:creationId xmlns:p14="http://schemas.microsoft.com/office/powerpoint/2010/main" val="20869560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57200"/>
            <a:ext cx="8534400" cy="762000"/>
          </a:xfrm>
        </p:spPr>
        <p:txBody>
          <a:bodyPr>
            <a:normAutofit/>
          </a:bodyPr>
          <a:lstStyle/>
          <a:p>
            <a:r>
              <a:rPr lang="en-US" dirty="0" smtClean="0">
                <a:latin typeface="Century Gothic" pitchFamily="34" charset="0"/>
              </a:rPr>
              <a:t>10Mbps Ethernet</a:t>
            </a:r>
            <a:endParaRPr lang="en-US" dirty="0">
              <a:latin typeface="Century Gothic" pitchFamily="34" charset="0"/>
            </a:endParaRPr>
          </a:p>
        </p:txBody>
      </p:sp>
      <p:sp>
        <p:nvSpPr>
          <p:cNvPr id="3" name="Content Placeholder 2"/>
          <p:cNvSpPr>
            <a:spLocks noGrp="1"/>
          </p:cNvSpPr>
          <p:nvPr>
            <p:ph idx="1"/>
          </p:nvPr>
        </p:nvSpPr>
        <p:spPr>
          <a:xfrm>
            <a:off x="1828800" y="1828800"/>
            <a:ext cx="8382000" cy="4648200"/>
          </a:xfrm>
        </p:spPr>
        <p:txBody>
          <a:bodyPr>
            <a:normAutofit/>
          </a:bodyPr>
          <a:lstStyle/>
          <a:p>
            <a:pPr>
              <a:lnSpc>
                <a:spcPct val="150000"/>
              </a:lnSpc>
            </a:pPr>
            <a:r>
              <a:rPr lang="en-US" sz="2200" dirty="0">
                <a:latin typeface="Century Gothic" pitchFamily="34" charset="0"/>
              </a:rPr>
              <a:t>It is also called </a:t>
            </a:r>
            <a:r>
              <a:rPr lang="en-US" sz="2200" b="1" dirty="0">
                <a:latin typeface="Century Gothic" pitchFamily="34" charset="0"/>
              </a:rPr>
              <a:t>Twisted-Pair Ethernet</a:t>
            </a:r>
          </a:p>
          <a:p>
            <a:pPr>
              <a:lnSpc>
                <a:spcPct val="150000"/>
              </a:lnSpc>
            </a:pPr>
            <a:r>
              <a:rPr lang="en-US" sz="2200" dirty="0">
                <a:latin typeface="Century Gothic" pitchFamily="34" charset="0"/>
              </a:rPr>
              <a:t>Used for only Unshielded Twisted Pair cable (UTP)</a:t>
            </a:r>
          </a:p>
          <a:p>
            <a:pPr>
              <a:lnSpc>
                <a:spcPct val="150000"/>
              </a:lnSpc>
            </a:pPr>
            <a:r>
              <a:rPr lang="en-US" sz="2200" dirty="0">
                <a:latin typeface="Century Gothic" pitchFamily="34" charset="0"/>
              </a:rPr>
              <a:t>This specification does not support STP.</a:t>
            </a:r>
          </a:p>
          <a:p>
            <a:pPr>
              <a:lnSpc>
                <a:spcPct val="150000"/>
              </a:lnSpc>
            </a:pPr>
            <a:r>
              <a:rPr lang="en-US" sz="2200" dirty="0">
                <a:latin typeface="Century Gothic" pitchFamily="34" charset="0"/>
              </a:rPr>
              <a:t>It is wired as star which means each device is connected to Hub with its own wires.</a:t>
            </a:r>
          </a:p>
          <a:p>
            <a:pPr>
              <a:lnSpc>
                <a:spcPct val="150000"/>
              </a:lnSpc>
            </a:pPr>
            <a:r>
              <a:rPr lang="en-US" sz="2200" dirty="0">
                <a:latin typeface="Century Gothic" pitchFamily="34" charset="0"/>
              </a:rPr>
              <a:t>Normally used for connecting more than 1 device.</a:t>
            </a:r>
          </a:p>
          <a:p>
            <a:pPr>
              <a:lnSpc>
                <a:spcPct val="150000"/>
              </a:lnSpc>
            </a:pPr>
            <a:endParaRPr lang="en-US" sz="2200" dirty="0">
              <a:latin typeface="Century Gothic" pitchFamily="34" charset="0"/>
            </a:endParaRPr>
          </a:p>
          <a:p>
            <a:pPr>
              <a:lnSpc>
                <a:spcPct val="150000"/>
              </a:lnSpc>
            </a:pPr>
            <a:endParaRPr lang="en-US" sz="2200" dirty="0">
              <a:latin typeface="Century Gothic" pitchFamily="34" charset="0"/>
            </a:endParaRPr>
          </a:p>
        </p:txBody>
      </p:sp>
      <p:sp>
        <p:nvSpPr>
          <p:cNvPr id="4" name="TextBox 3"/>
          <p:cNvSpPr txBox="1"/>
          <p:nvPr/>
        </p:nvSpPr>
        <p:spPr>
          <a:xfrm>
            <a:off x="1941871" y="1216432"/>
            <a:ext cx="1431802" cy="430887"/>
          </a:xfrm>
          <a:prstGeom prst="rect">
            <a:avLst/>
          </a:prstGeom>
          <a:noFill/>
        </p:spPr>
        <p:txBody>
          <a:bodyPr wrap="none" rtlCol="0">
            <a:spAutoFit/>
          </a:bodyPr>
          <a:lstStyle/>
          <a:p>
            <a:r>
              <a:rPr lang="en-US" sz="2200" b="1" dirty="0">
                <a:latin typeface="Century Gothic" pitchFamily="34" charset="0"/>
              </a:rPr>
              <a:t>10 Base T</a:t>
            </a:r>
          </a:p>
        </p:txBody>
      </p:sp>
    </p:spTree>
    <p:extLst>
      <p:ext uri="{BB962C8B-B14F-4D97-AF65-F5344CB8AC3E}">
        <p14:creationId xmlns:p14="http://schemas.microsoft.com/office/powerpoint/2010/main" val="41399853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57200"/>
            <a:ext cx="8534400" cy="762000"/>
          </a:xfrm>
        </p:spPr>
        <p:txBody>
          <a:bodyPr>
            <a:normAutofit/>
          </a:bodyPr>
          <a:lstStyle/>
          <a:p>
            <a:r>
              <a:rPr lang="en-US" dirty="0" smtClean="0">
                <a:latin typeface="Century Gothic" pitchFamily="34" charset="0"/>
              </a:rPr>
              <a:t>10Mbps Ethernet</a:t>
            </a:r>
            <a:endParaRPr lang="en-US" dirty="0">
              <a:latin typeface="Century Gothic" pitchFamily="34" charset="0"/>
            </a:endParaRPr>
          </a:p>
        </p:txBody>
      </p:sp>
      <p:sp>
        <p:nvSpPr>
          <p:cNvPr id="3" name="Content Placeholder 2"/>
          <p:cNvSpPr>
            <a:spLocks noGrp="1"/>
          </p:cNvSpPr>
          <p:nvPr>
            <p:ph idx="1"/>
          </p:nvPr>
        </p:nvSpPr>
        <p:spPr>
          <a:xfrm>
            <a:off x="1828800" y="1828800"/>
            <a:ext cx="8382000" cy="4648200"/>
          </a:xfrm>
        </p:spPr>
        <p:txBody>
          <a:bodyPr>
            <a:normAutofit/>
          </a:bodyPr>
          <a:lstStyle/>
          <a:p>
            <a:pPr>
              <a:lnSpc>
                <a:spcPct val="150000"/>
              </a:lnSpc>
            </a:pPr>
            <a:r>
              <a:rPr lang="en-US" sz="2200" dirty="0">
                <a:latin typeface="Century Gothic" pitchFamily="34" charset="0"/>
              </a:rPr>
              <a:t>FL in 10 Base FL means “Fiber Link”.</a:t>
            </a:r>
          </a:p>
          <a:p>
            <a:pPr>
              <a:lnSpc>
                <a:spcPct val="150000"/>
              </a:lnSpc>
            </a:pPr>
            <a:r>
              <a:rPr lang="en-US" sz="2200" dirty="0">
                <a:latin typeface="Century Gothic" pitchFamily="34" charset="0"/>
              </a:rPr>
              <a:t>It uses Light to transmit data instead of Electricity.</a:t>
            </a:r>
          </a:p>
          <a:p>
            <a:pPr>
              <a:lnSpc>
                <a:spcPct val="150000"/>
              </a:lnSpc>
            </a:pPr>
            <a:r>
              <a:rPr lang="en-US" sz="2200" dirty="0">
                <a:latin typeface="Century Gothic" pitchFamily="34" charset="0"/>
              </a:rPr>
              <a:t>It supports transmission over two fiber optics cables.</a:t>
            </a:r>
          </a:p>
          <a:p>
            <a:pPr>
              <a:lnSpc>
                <a:spcPct val="150000"/>
              </a:lnSpc>
            </a:pPr>
            <a:r>
              <a:rPr lang="en-US" sz="2200" dirty="0">
                <a:latin typeface="Century Gothic" pitchFamily="34" charset="0"/>
              </a:rPr>
              <a:t>It uses a Hub or concentrator to receive the light signals.</a:t>
            </a:r>
          </a:p>
          <a:p>
            <a:pPr>
              <a:lnSpc>
                <a:spcPct val="150000"/>
              </a:lnSpc>
            </a:pPr>
            <a:r>
              <a:rPr lang="en-US" sz="2200" dirty="0">
                <a:latin typeface="Century Gothic" pitchFamily="34" charset="0"/>
              </a:rPr>
              <a:t>Segment length is normally up to 2000m.</a:t>
            </a:r>
          </a:p>
          <a:p>
            <a:pPr>
              <a:lnSpc>
                <a:spcPct val="150000"/>
              </a:lnSpc>
            </a:pPr>
            <a:r>
              <a:rPr lang="en-US" sz="2200" dirty="0">
                <a:latin typeface="Century Gothic" pitchFamily="34" charset="0"/>
              </a:rPr>
              <a:t>Normally used for connecting between buildings.</a:t>
            </a:r>
          </a:p>
          <a:p>
            <a:pPr>
              <a:lnSpc>
                <a:spcPct val="150000"/>
              </a:lnSpc>
            </a:pPr>
            <a:endParaRPr lang="en-US" sz="2200" dirty="0">
              <a:latin typeface="Century Gothic" pitchFamily="34" charset="0"/>
            </a:endParaRPr>
          </a:p>
          <a:p>
            <a:pPr>
              <a:lnSpc>
                <a:spcPct val="150000"/>
              </a:lnSpc>
            </a:pPr>
            <a:endParaRPr lang="en-US" sz="2200" dirty="0">
              <a:latin typeface="Century Gothic" pitchFamily="34" charset="0"/>
            </a:endParaRPr>
          </a:p>
        </p:txBody>
      </p:sp>
      <p:sp>
        <p:nvSpPr>
          <p:cNvPr id="4" name="TextBox 3"/>
          <p:cNvSpPr txBox="1"/>
          <p:nvPr/>
        </p:nvSpPr>
        <p:spPr>
          <a:xfrm>
            <a:off x="1941871" y="1216432"/>
            <a:ext cx="1571264" cy="430887"/>
          </a:xfrm>
          <a:prstGeom prst="rect">
            <a:avLst/>
          </a:prstGeom>
          <a:noFill/>
        </p:spPr>
        <p:txBody>
          <a:bodyPr wrap="none" rtlCol="0">
            <a:spAutoFit/>
          </a:bodyPr>
          <a:lstStyle/>
          <a:p>
            <a:r>
              <a:rPr lang="en-US" sz="2200" b="1" dirty="0">
                <a:latin typeface="Century Gothic" pitchFamily="34" charset="0"/>
              </a:rPr>
              <a:t>10 Base FL</a:t>
            </a:r>
          </a:p>
        </p:txBody>
      </p:sp>
    </p:spTree>
    <p:extLst>
      <p:ext uri="{BB962C8B-B14F-4D97-AF65-F5344CB8AC3E}">
        <p14:creationId xmlns:p14="http://schemas.microsoft.com/office/powerpoint/2010/main" val="32325004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57200"/>
            <a:ext cx="8534400" cy="762000"/>
          </a:xfrm>
        </p:spPr>
        <p:txBody>
          <a:bodyPr>
            <a:normAutofit/>
          </a:bodyPr>
          <a:lstStyle/>
          <a:p>
            <a:r>
              <a:rPr lang="en-US" dirty="0" smtClean="0">
                <a:latin typeface="Century Gothic" pitchFamily="34" charset="0"/>
              </a:rPr>
              <a:t>100Mbps Ethernet</a:t>
            </a:r>
            <a:endParaRPr lang="en-US" dirty="0">
              <a:latin typeface="Century Gothic" pitchFamily="34" charset="0"/>
            </a:endParaRPr>
          </a:p>
        </p:txBody>
      </p:sp>
      <p:sp>
        <p:nvSpPr>
          <p:cNvPr id="3" name="Content Placeholder 2"/>
          <p:cNvSpPr>
            <a:spLocks noGrp="1"/>
          </p:cNvSpPr>
          <p:nvPr>
            <p:ph idx="1"/>
          </p:nvPr>
        </p:nvSpPr>
        <p:spPr>
          <a:xfrm>
            <a:off x="1828800" y="1828800"/>
            <a:ext cx="8382000" cy="4648200"/>
          </a:xfrm>
        </p:spPr>
        <p:txBody>
          <a:bodyPr>
            <a:normAutofit/>
          </a:bodyPr>
          <a:lstStyle/>
          <a:p>
            <a:pPr>
              <a:lnSpc>
                <a:spcPct val="150000"/>
              </a:lnSpc>
            </a:pPr>
            <a:r>
              <a:rPr lang="en-US" sz="2200" dirty="0">
                <a:latin typeface="Century Gothic" pitchFamily="34" charset="0"/>
              </a:rPr>
              <a:t>It is also sometimes referred as 100 Base T.</a:t>
            </a:r>
          </a:p>
          <a:p>
            <a:pPr>
              <a:lnSpc>
                <a:spcPct val="150000"/>
              </a:lnSpc>
            </a:pPr>
            <a:r>
              <a:rPr lang="en-US" sz="2200" dirty="0">
                <a:latin typeface="Century Gothic" pitchFamily="34" charset="0"/>
              </a:rPr>
              <a:t>It is also called Fast Ethernet.</a:t>
            </a:r>
          </a:p>
          <a:p>
            <a:pPr>
              <a:lnSpc>
                <a:spcPct val="150000"/>
              </a:lnSpc>
            </a:pPr>
            <a:r>
              <a:rPr lang="en-US" sz="2200" dirty="0">
                <a:latin typeface="Century Gothic" pitchFamily="34" charset="0"/>
              </a:rPr>
              <a:t>It is the most common type of network architecture within Ethernet.</a:t>
            </a:r>
          </a:p>
          <a:p>
            <a:pPr>
              <a:lnSpc>
                <a:spcPct val="150000"/>
              </a:lnSpc>
            </a:pPr>
            <a:r>
              <a:rPr lang="en-US" sz="2200" dirty="0">
                <a:latin typeface="Century Gothic" pitchFamily="34" charset="0"/>
              </a:rPr>
              <a:t>It runs over cat 5 cable.</a:t>
            </a:r>
          </a:p>
          <a:p>
            <a:pPr>
              <a:lnSpc>
                <a:spcPct val="150000"/>
              </a:lnSpc>
            </a:pPr>
            <a:endParaRPr lang="en-US" sz="2200" dirty="0">
              <a:latin typeface="Century Gothic" pitchFamily="34" charset="0"/>
            </a:endParaRPr>
          </a:p>
          <a:p>
            <a:pPr>
              <a:lnSpc>
                <a:spcPct val="150000"/>
              </a:lnSpc>
            </a:pPr>
            <a:endParaRPr lang="en-US" sz="2200" dirty="0">
              <a:latin typeface="Century Gothic" pitchFamily="34" charset="0"/>
            </a:endParaRPr>
          </a:p>
          <a:p>
            <a:pPr>
              <a:lnSpc>
                <a:spcPct val="150000"/>
              </a:lnSpc>
            </a:pPr>
            <a:endParaRPr lang="en-US" sz="2200" dirty="0">
              <a:latin typeface="Century Gothic" pitchFamily="34" charset="0"/>
            </a:endParaRPr>
          </a:p>
        </p:txBody>
      </p:sp>
      <p:sp>
        <p:nvSpPr>
          <p:cNvPr id="4" name="TextBox 3"/>
          <p:cNvSpPr txBox="1"/>
          <p:nvPr/>
        </p:nvSpPr>
        <p:spPr>
          <a:xfrm>
            <a:off x="1941871" y="1216432"/>
            <a:ext cx="1782860" cy="430887"/>
          </a:xfrm>
          <a:prstGeom prst="rect">
            <a:avLst/>
          </a:prstGeom>
          <a:noFill/>
        </p:spPr>
        <p:txBody>
          <a:bodyPr wrap="none" rtlCol="0">
            <a:spAutoFit/>
          </a:bodyPr>
          <a:lstStyle/>
          <a:p>
            <a:r>
              <a:rPr lang="en-US" sz="2200" b="1" dirty="0">
                <a:latin typeface="Century Gothic" pitchFamily="34" charset="0"/>
              </a:rPr>
              <a:t>100 Base TX</a:t>
            </a:r>
          </a:p>
        </p:txBody>
      </p:sp>
    </p:spTree>
    <p:extLst>
      <p:ext uri="{BB962C8B-B14F-4D97-AF65-F5344CB8AC3E}">
        <p14:creationId xmlns:p14="http://schemas.microsoft.com/office/powerpoint/2010/main" val="24606742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57200"/>
            <a:ext cx="8534400" cy="762000"/>
          </a:xfrm>
        </p:spPr>
        <p:txBody>
          <a:bodyPr>
            <a:normAutofit/>
          </a:bodyPr>
          <a:lstStyle/>
          <a:p>
            <a:r>
              <a:rPr lang="en-US" dirty="0" smtClean="0">
                <a:latin typeface="Century Gothic" pitchFamily="34" charset="0"/>
              </a:rPr>
              <a:t>100Mbps Ethernet</a:t>
            </a:r>
            <a:endParaRPr lang="en-US" dirty="0">
              <a:latin typeface="Century Gothic" pitchFamily="34" charset="0"/>
            </a:endParaRPr>
          </a:p>
        </p:txBody>
      </p:sp>
      <p:sp>
        <p:nvSpPr>
          <p:cNvPr id="4" name="TextBox 3"/>
          <p:cNvSpPr txBox="1"/>
          <p:nvPr/>
        </p:nvSpPr>
        <p:spPr>
          <a:xfrm>
            <a:off x="1941871" y="1216432"/>
            <a:ext cx="1782860" cy="430887"/>
          </a:xfrm>
          <a:prstGeom prst="rect">
            <a:avLst/>
          </a:prstGeom>
          <a:noFill/>
        </p:spPr>
        <p:txBody>
          <a:bodyPr wrap="none" rtlCol="0">
            <a:spAutoFit/>
          </a:bodyPr>
          <a:lstStyle/>
          <a:p>
            <a:r>
              <a:rPr lang="en-US" sz="2200" b="1" dirty="0">
                <a:latin typeface="Century Gothic" pitchFamily="34" charset="0"/>
              </a:rPr>
              <a:t>100 Base TX</a:t>
            </a: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41872" y="2362200"/>
            <a:ext cx="8260021" cy="2971800"/>
          </a:xfrm>
        </p:spPr>
      </p:pic>
    </p:spTree>
    <p:extLst>
      <p:ext uri="{BB962C8B-B14F-4D97-AF65-F5344CB8AC3E}">
        <p14:creationId xmlns:p14="http://schemas.microsoft.com/office/powerpoint/2010/main" val="4630447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457200"/>
            <a:ext cx="8534400" cy="762000"/>
          </a:xfrm>
        </p:spPr>
        <p:txBody>
          <a:bodyPr>
            <a:normAutofit/>
          </a:bodyPr>
          <a:lstStyle/>
          <a:p>
            <a:r>
              <a:rPr lang="en-US" dirty="0" smtClean="0">
                <a:latin typeface="Century Gothic" pitchFamily="34" charset="0"/>
              </a:rPr>
              <a:t>1000Mbps Ethernet</a:t>
            </a:r>
            <a:endParaRPr lang="en-US" dirty="0">
              <a:latin typeface="Century Gothic" pitchFamily="34" charset="0"/>
            </a:endParaRPr>
          </a:p>
        </p:txBody>
      </p:sp>
      <p:sp>
        <p:nvSpPr>
          <p:cNvPr id="3" name="Content Placeholder 2"/>
          <p:cNvSpPr>
            <a:spLocks noGrp="1"/>
          </p:cNvSpPr>
          <p:nvPr>
            <p:ph idx="1"/>
          </p:nvPr>
        </p:nvSpPr>
        <p:spPr>
          <a:xfrm>
            <a:off x="1828800" y="1828800"/>
            <a:ext cx="8382000" cy="4648200"/>
          </a:xfrm>
        </p:spPr>
        <p:txBody>
          <a:bodyPr>
            <a:normAutofit/>
          </a:bodyPr>
          <a:lstStyle/>
          <a:p>
            <a:pPr>
              <a:lnSpc>
                <a:spcPct val="150000"/>
              </a:lnSpc>
            </a:pPr>
            <a:r>
              <a:rPr lang="en-US" sz="2200" dirty="0">
                <a:latin typeface="Century Gothic" pitchFamily="34" charset="0"/>
              </a:rPr>
              <a:t>It is also called Gigabit Ethernet.</a:t>
            </a:r>
          </a:p>
          <a:p>
            <a:pPr>
              <a:lnSpc>
                <a:spcPct val="150000"/>
              </a:lnSpc>
            </a:pPr>
            <a:r>
              <a:rPr lang="en-US" sz="2200" dirty="0">
                <a:latin typeface="Century Gothic" pitchFamily="34" charset="0"/>
              </a:rPr>
              <a:t>It runs over cat 5 cable.</a:t>
            </a:r>
          </a:p>
          <a:p>
            <a:pPr>
              <a:lnSpc>
                <a:spcPct val="150000"/>
              </a:lnSpc>
            </a:pPr>
            <a:r>
              <a:rPr lang="en-US" sz="2200" dirty="0">
                <a:latin typeface="Century Gothic" pitchFamily="34" charset="0"/>
              </a:rPr>
              <a:t>Currently in use at Corporate Sectors.</a:t>
            </a:r>
          </a:p>
          <a:p>
            <a:pPr>
              <a:lnSpc>
                <a:spcPct val="150000"/>
              </a:lnSpc>
            </a:pPr>
            <a:r>
              <a:rPr lang="en-US" sz="2200" dirty="0">
                <a:latin typeface="Century Gothic" pitchFamily="34" charset="0"/>
              </a:rPr>
              <a:t>Since it runs on cat 5 cabling, so upgrade from 100 Mbps is not that difficult.</a:t>
            </a:r>
          </a:p>
          <a:p>
            <a:pPr>
              <a:lnSpc>
                <a:spcPct val="150000"/>
              </a:lnSpc>
            </a:pPr>
            <a:endParaRPr lang="en-US" sz="2200" dirty="0">
              <a:latin typeface="Century Gothic" pitchFamily="34" charset="0"/>
            </a:endParaRPr>
          </a:p>
          <a:p>
            <a:pPr>
              <a:lnSpc>
                <a:spcPct val="150000"/>
              </a:lnSpc>
            </a:pPr>
            <a:endParaRPr lang="en-US" sz="2200" dirty="0">
              <a:latin typeface="Century Gothic" pitchFamily="34" charset="0"/>
            </a:endParaRPr>
          </a:p>
          <a:p>
            <a:pPr>
              <a:lnSpc>
                <a:spcPct val="150000"/>
              </a:lnSpc>
            </a:pPr>
            <a:endParaRPr lang="en-US" sz="2200" dirty="0">
              <a:latin typeface="Century Gothic" pitchFamily="34" charset="0"/>
            </a:endParaRPr>
          </a:p>
          <a:p>
            <a:pPr>
              <a:lnSpc>
                <a:spcPct val="150000"/>
              </a:lnSpc>
            </a:pPr>
            <a:endParaRPr lang="en-US" sz="2200" dirty="0">
              <a:latin typeface="Century Gothic" pitchFamily="34" charset="0"/>
            </a:endParaRPr>
          </a:p>
        </p:txBody>
      </p:sp>
      <p:sp>
        <p:nvSpPr>
          <p:cNvPr id="4" name="TextBox 3"/>
          <p:cNvSpPr txBox="1"/>
          <p:nvPr/>
        </p:nvSpPr>
        <p:spPr>
          <a:xfrm>
            <a:off x="1941872" y="1216432"/>
            <a:ext cx="1941557" cy="430887"/>
          </a:xfrm>
          <a:prstGeom prst="rect">
            <a:avLst/>
          </a:prstGeom>
          <a:noFill/>
        </p:spPr>
        <p:txBody>
          <a:bodyPr wrap="none" rtlCol="0">
            <a:spAutoFit/>
          </a:bodyPr>
          <a:lstStyle/>
          <a:p>
            <a:r>
              <a:rPr lang="en-US" sz="2200" b="1" dirty="0">
                <a:latin typeface="Century Gothic" pitchFamily="34" charset="0"/>
              </a:rPr>
              <a:t>1000 Base TX</a:t>
            </a:r>
          </a:p>
        </p:txBody>
      </p:sp>
    </p:spTree>
    <p:extLst>
      <p:ext uri="{BB962C8B-B14F-4D97-AF65-F5344CB8AC3E}">
        <p14:creationId xmlns:p14="http://schemas.microsoft.com/office/powerpoint/2010/main" val="23753752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Unguided Media </a:t>
            </a:r>
            <a:endParaRPr lang="en-US" dirty="0"/>
          </a:p>
        </p:txBody>
      </p:sp>
      <p:sp>
        <p:nvSpPr>
          <p:cNvPr id="3" name="Content Placeholder 2"/>
          <p:cNvSpPr>
            <a:spLocks noGrp="1"/>
          </p:cNvSpPr>
          <p:nvPr>
            <p:ph idx="1"/>
          </p:nvPr>
        </p:nvSpPr>
        <p:spPr>
          <a:xfrm>
            <a:off x="646112" y="2052918"/>
            <a:ext cx="9403742" cy="4195481"/>
          </a:xfrm>
        </p:spPr>
        <p:txBody>
          <a:bodyPr/>
          <a:lstStyle/>
          <a:p>
            <a:r>
              <a:rPr lang="en-US" dirty="0"/>
              <a:t>Wireless transmission is a form of unguided media. Wireless communication involves no physical link established between two or more devices, communicating wirelessly. Wireless signals are spread over in the air and are received and interpreted by appropriate antennas.</a:t>
            </a:r>
          </a:p>
          <a:p>
            <a:r>
              <a:rPr lang="en-US" dirty="0"/>
              <a:t>When an antenna is attached to electrical circuit of a computer or wireless device, it converts the digital data into wireless signals and spread all over within its frequency range. The receptor on the other end receives these signals and converts them back to digital data.</a:t>
            </a:r>
          </a:p>
          <a:p>
            <a:endParaRPr lang="en-US" dirty="0"/>
          </a:p>
        </p:txBody>
      </p:sp>
    </p:spTree>
    <p:extLst>
      <p:ext uri="{BB962C8B-B14F-4D97-AF65-F5344CB8AC3E}">
        <p14:creationId xmlns:p14="http://schemas.microsoft.com/office/powerpoint/2010/main" val="3939235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Radio Transmission</a:t>
            </a:r>
            <a:br>
              <a:rPr lang="en-US" dirty="0"/>
            </a:br>
            <a:endParaRPr lang="en-US" dirty="0"/>
          </a:p>
        </p:txBody>
      </p:sp>
      <p:sp>
        <p:nvSpPr>
          <p:cNvPr id="3" name="Content Placeholder 2"/>
          <p:cNvSpPr>
            <a:spLocks noGrp="1"/>
          </p:cNvSpPr>
          <p:nvPr>
            <p:ph idx="1"/>
          </p:nvPr>
        </p:nvSpPr>
        <p:spPr>
          <a:xfrm>
            <a:off x="646112" y="2052918"/>
            <a:ext cx="9403742" cy="4195481"/>
          </a:xfrm>
        </p:spPr>
        <p:txBody>
          <a:bodyPr/>
          <a:lstStyle/>
          <a:p>
            <a:r>
              <a:rPr lang="en-US" dirty="0" smtClean="0"/>
              <a:t>Radio </a:t>
            </a:r>
            <a:r>
              <a:rPr lang="en-US" dirty="0"/>
              <a:t>frequency is easier to generate and because of its large wavelength it can penetrate through walls and structures alike</a:t>
            </a:r>
            <a:r>
              <a:rPr lang="en-US" dirty="0" smtClean="0"/>
              <a:t>.</a:t>
            </a:r>
          </a:p>
          <a:p>
            <a:r>
              <a:rPr lang="en-US" dirty="0"/>
              <a:t>F</a:t>
            </a:r>
            <a:r>
              <a:rPr lang="en-US" dirty="0" smtClean="0"/>
              <a:t>requency </a:t>
            </a:r>
            <a:r>
              <a:rPr lang="en-US" dirty="0"/>
              <a:t>ranging from 3 </a:t>
            </a:r>
            <a:r>
              <a:rPr lang="en-US" dirty="0" smtClean="0"/>
              <a:t>KHz </a:t>
            </a:r>
            <a:r>
              <a:rPr lang="en-US" dirty="0"/>
              <a:t>(Extremely Low Frequency) to 300 </a:t>
            </a:r>
            <a:r>
              <a:rPr lang="en-US" dirty="0" smtClean="0"/>
              <a:t>GHz</a:t>
            </a:r>
          </a:p>
          <a:p>
            <a:r>
              <a:rPr lang="en-US" dirty="0"/>
              <a:t>Radio waves are omnidirectional. When an antenna transmits radio waves, they are propagated in all directions. This means that the sending and receiving antennas do not have to be aligned. A sending antenna send waves that can be received by any receiving antenna</a:t>
            </a:r>
            <a:r>
              <a:rPr lang="en-US" dirty="0" smtClean="0"/>
              <a:t>.</a:t>
            </a:r>
          </a:p>
          <a:p>
            <a:r>
              <a:rPr lang="en-US" dirty="0"/>
              <a:t>AM and FM radio, television, maritime radio, cordless phones, and paging are examples of multicasting.</a:t>
            </a:r>
          </a:p>
          <a:p>
            <a:endParaRPr lang="en-US" dirty="0"/>
          </a:p>
        </p:txBody>
      </p:sp>
    </p:spTree>
    <p:extLst>
      <p:ext uri="{BB962C8B-B14F-4D97-AF65-F5344CB8AC3E}">
        <p14:creationId xmlns:p14="http://schemas.microsoft.com/office/powerpoint/2010/main" val="20970219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Infrared Waves</a:t>
            </a:r>
            <a:br>
              <a:rPr lang="en-US" b="1" dirty="0"/>
            </a:br>
            <a:endParaRPr lang="en-US" dirty="0"/>
          </a:p>
        </p:txBody>
      </p:sp>
      <p:sp>
        <p:nvSpPr>
          <p:cNvPr id="3" name="Content Placeholder 2"/>
          <p:cNvSpPr>
            <a:spLocks noGrp="1"/>
          </p:cNvSpPr>
          <p:nvPr>
            <p:ph idx="1"/>
          </p:nvPr>
        </p:nvSpPr>
        <p:spPr/>
        <p:txBody>
          <a:bodyPr/>
          <a:lstStyle/>
          <a:p>
            <a:r>
              <a:rPr lang="en-US" dirty="0"/>
              <a:t>Infrared waves, with frequencies from 300 GHz to 400 THz, can be used for short-range communication. Infrared waves, having high frequencies, cannot </a:t>
            </a:r>
            <a:r>
              <a:rPr lang="en-US" dirty="0" smtClean="0"/>
              <a:t>penetrate </a:t>
            </a:r>
            <a:r>
              <a:rPr lang="en-US" dirty="0"/>
              <a:t>walls</a:t>
            </a:r>
            <a:r>
              <a:rPr lang="en-US" dirty="0" smtClean="0"/>
              <a:t>.</a:t>
            </a:r>
          </a:p>
          <a:p>
            <a:r>
              <a:rPr lang="en-US" dirty="0" smtClean="0"/>
              <a:t>Infrared </a:t>
            </a:r>
            <a:r>
              <a:rPr lang="en-US" dirty="0"/>
              <a:t>travels in a straight line hence it is directional by nature.</a:t>
            </a:r>
            <a:endParaRPr lang="en-US" dirty="0" smtClean="0"/>
          </a:p>
          <a:p>
            <a:r>
              <a:rPr lang="en-US" dirty="0" smtClean="0"/>
              <a:t>This </a:t>
            </a:r>
            <a:r>
              <a:rPr lang="en-US" dirty="0"/>
              <a:t>same characteristic makes infrared signals useless for long-range communication</a:t>
            </a:r>
            <a:r>
              <a:rPr lang="en-US" dirty="0" smtClean="0"/>
              <a:t>.</a:t>
            </a:r>
          </a:p>
          <a:p>
            <a:r>
              <a:rPr lang="en-US" dirty="0"/>
              <a:t> </a:t>
            </a:r>
            <a:r>
              <a:rPr lang="en-US" dirty="0" smtClean="0"/>
              <a:t>it is for </a:t>
            </a:r>
            <a:r>
              <a:rPr lang="en-US" dirty="0"/>
              <a:t>communication between devices such as keyboards, mouse, PCs and </a:t>
            </a:r>
            <a:r>
              <a:rPr lang="en-US" dirty="0" smtClean="0"/>
              <a:t>printers, television </a:t>
            </a:r>
            <a:r>
              <a:rPr lang="en-US" dirty="0"/>
              <a:t>and it’s remote. </a:t>
            </a:r>
            <a:r>
              <a:rPr lang="en-US" dirty="0" smtClean="0"/>
              <a:t>.</a:t>
            </a:r>
            <a:endParaRPr lang="en-US" dirty="0"/>
          </a:p>
        </p:txBody>
      </p:sp>
    </p:spTree>
    <p:extLst>
      <p:ext uri="{BB962C8B-B14F-4D97-AF65-F5344CB8AC3E}">
        <p14:creationId xmlns:p14="http://schemas.microsoft.com/office/powerpoint/2010/main" val="12511030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657" y="465597"/>
            <a:ext cx="9404723" cy="1400530"/>
          </a:xfrm>
        </p:spPr>
        <p:txBody>
          <a:bodyPr/>
          <a:lstStyle/>
          <a:p>
            <a:r>
              <a:rPr lang="en-US" dirty="0" smtClean="0"/>
              <a:t>Classification of Medias</a:t>
            </a:r>
            <a:endParaRPr lang="en-US" dirty="0"/>
          </a:p>
        </p:txBody>
      </p:sp>
      <p:pic>
        <p:nvPicPr>
          <p:cNvPr id="9" name="Content Placeholder 8"/>
          <p:cNvPicPr>
            <a:picLocks noGrp="1" noChangeAspect="1"/>
          </p:cNvPicPr>
          <p:nvPr>
            <p:ph idx="1"/>
          </p:nvPr>
        </p:nvPicPr>
        <p:blipFill>
          <a:blip r:embed="rId2"/>
          <a:stretch>
            <a:fillRect/>
          </a:stretch>
        </p:blipFill>
        <p:spPr>
          <a:xfrm>
            <a:off x="800656" y="1636439"/>
            <a:ext cx="8163039" cy="4791064"/>
          </a:xfrm>
          <a:prstGeom prst="rect">
            <a:avLst/>
          </a:prstGeom>
        </p:spPr>
      </p:pic>
    </p:spTree>
    <p:extLst>
      <p:ext uri="{BB962C8B-B14F-4D97-AF65-F5344CB8AC3E}">
        <p14:creationId xmlns:p14="http://schemas.microsoft.com/office/powerpoint/2010/main" val="33479133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Micro Waves</a:t>
            </a:r>
            <a:br>
              <a:rPr lang="en-US" b="1" dirty="0"/>
            </a:br>
            <a:endParaRPr lang="en-US" dirty="0"/>
          </a:p>
        </p:txBody>
      </p:sp>
      <p:sp>
        <p:nvSpPr>
          <p:cNvPr id="3" name="Content Placeholder 2"/>
          <p:cNvSpPr>
            <a:spLocks noGrp="1"/>
          </p:cNvSpPr>
          <p:nvPr>
            <p:ph idx="1"/>
          </p:nvPr>
        </p:nvSpPr>
        <p:spPr>
          <a:xfrm>
            <a:off x="646112" y="2027160"/>
            <a:ext cx="9403742" cy="4195481"/>
          </a:xfrm>
        </p:spPr>
        <p:txBody>
          <a:bodyPr/>
          <a:lstStyle/>
          <a:p>
            <a:r>
              <a:rPr lang="en-US" dirty="0"/>
              <a:t>Electromagnetic waves having frequencies between 1 and 300 GHz are called micro waves. Micro waves are unidirectional. When an antenna transmits microwaves, they can be narrowly focused. This means that the </a:t>
            </a:r>
            <a:r>
              <a:rPr lang="en-US" dirty="0" smtClean="0"/>
              <a:t>sending </a:t>
            </a:r>
            <a:r>
              <a:rPr lang="en-US" dirty="0"/>
              <a:t>and receiving antennas need to be </a:t>
            </a:r>
            <a:r>
              <a:rPr lang="en-US" dirty="0" smtClean="0"/>
              <a:t>aligned.</a:t>
            </a:r>
          </a:p>
          <a:p>
            <a:r>
              <a:rPr lang="en-US" dirty="0" smtClean="0"/>
              <a:t>Microwave </a:t>
            </a:r>
            <a:r>
              <a:rPr lang="en-US" dirty="0"/>
              <a:t>propagation is line-of-sight. Since the towers with the mounted antennas need to be in direct sight of each other, towers that are far apart need to be very tall.</a:t>
            </a:r>
          </a:p>
          <a:p>
            <a:r>
              <a:rPr lang="en-US" dirty="0"/>
              <a:t>Very high-frequency microwaves cannot penetrate </a:t>
            </a:r>
            <a:r>
              <a:rPr lang="en-US" dirty="0" smtClean="0"/>
              <a:t>walls.</a:t>
            </a:r>
          </a:p>
          <a:p>
            <a:r>
              <a:rPr lang="en-US" dirty="0"/>
              <a:t>It is very costly</a:t>
            </a:r>
          </a:p>
          <a:p>
            <a:r>
              <a:rPr lang="en-US" dirty="0" smtClean="0"/>
              <a:t>It is used in </a:t>
            </a:r>
            <a:r>
              <a:rPr lang="en-US" dirty="0"/>
              <a:t>satellite networks</a:t>
            </a:r>
            <a:endParaRPr lang="en-US" dirty="0" smtClean="0"/>
          </a:p>
          <a:p>
            <a:endParaRPr lang="en-US" dirty="0"/>
          </a:p>
        </p:txBody>
      </p:sp>
    </p:spTree>
    <p:extLst>
      <p:ext uri="{BB962C8B-B14F-4D97-AF65-F5344CB8AC3E}">
        <p14:creationId xmlns:p14="http://schemas.microsoft.com/office/powerpoint/2010/main" val="33768519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Topology</a:t>
            </a:r>
            <a:endParaRPr lang="en-US" dirty="0"/>
          </a:p>
        </p:txBody>
      </p:sp>
      <p:pic>
        <p:nvPicPr>
          <p:cNvPr id="4" name="Content Placeholder 3"/>
          <p:cNvPicPr>
            <a:picLocks noGrp="1" noChangeAspect="1"/>
          </p:cNvPicPr>
          <p:nvPr>
            <p:ph idx="1"/>
          </p:nvPr>
        </p:nvPicPr>
        <p:blipFill>
          <a:blip r:embed="rId2"/>
          <a:stretch>
            <a:fillRect/>
          </a:stretch>
        </p:blipFill>
        <p:spPr>
          <a:xfrm>
            <a:off x="867708" y="2194249"/>
            <a:ext cx="8961528" cy="4270945"/>
          </a:xfrm>
          <a:prstGeom prst="rect">
            <a:avLst/>
          </a:prstGeom>
        </p:spPr>
      </p:pic>
    </p:spTree>
    <p:extLst>
      <p:ext uri="{BB962C8B-B14F-4D97-AF65-F5344CB8AC3E}">
        <p14:creationId xmlns:p14="http://schemas.microsoft.com/office/powerpoint/2010/main" val="1201086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Network Topology</a:t>
            </a:r>
          </a:p>
        </p:txBody>
      </p:sp>
      <p:sp>
        <p:nvSpPr>
          <p:cNvPr id="3" name="Content Placeholder 2"/>
          <p:cNvSpPr>
            <a:spLocks noGrp="1"/>
          </p:cNvSpPr>
          <p:nvPr>
            <p:ph idx="1"/>
          </p:nvPr>
        </p:nvSpPr>
        <p:spPr>
          <a:xfrm>
            <a:off x="646112" y="2052918"/>
            <a:ext cx="9403742" cy="4195481"/>
          </a:xfrm>
        </p:spPr>
        <p:txBody>
          <a:bodyPr>
            <a:normAutofit/>
          </a:bodyPr>
          <a:lstStyle/>
          <a:p>
            <a:r>
              <a:rPr lang="en-US" sz="2200" b="1" dirty="0" smtClean="0"/>
              <a:t>Topology </a:t>
            </a:r>
          </a:p>
          <a:p>
            <a:pPr marL="0" indent="0">
              <a:buNone/>
            </a:pPr>
            <a:r>
              <a:rPr lang="en-US" sz="2200" dirty="0"/>
              <a:t>	</a:t>
            </a:r>
            <a:r>
              <a:rPr lang="en-US" sz="2200" dirty="0" smtClean="0"/>
              <a:t>Layout </a:t>
            </a:r>
            <a:r>
              <a:rPr lang="en-US" sz="2200" dirty="0"/>
              <a:t>of a </a:t>
            </a:r>
            <a:r>
              <a:rPr lang="en-US" sz="2200" b="1" dirty="0"/>
              <a:t>network </a:t>
            </a:r>
            <a:r>
              <a:rPr lang="en-US" sz="2200" dirty="0"/>
              <a:t>and how different nodes in </a:t>
            </a:r>
            <a:r>
              <a:rPr lang="en-US" sz="2200" dirty="0" smtClean="0"/>
              <a:t>a </a:t>
            </a:r>
            <a:r>
              <a:rPr lang="en-US" sz="2200" b="1" dirty="0" smtClean="0"/>
              <a:t>network </a:t>
            </a:r>
            <a:r>
              <a:rPr lang="en-US" sz="2200" dirty="0"/>
              <a:t>are </a:t>
            </a:r>
            <a:r>
              <a:rPr lang="en-US" sz="2200" dirty="0" smtClean="0"/>
              <a:t>	connected </a:t>
            </a:r>
            <a:r>
              <a:rPr lang="en-US" sz="2200" dirty="0"/>
              <a:t>to each other and how they communicate</a:t>
            </a:r>
            <a:r>
              <a:rPr lang="en-US" sz="2200" dirty="0" smtClean="0"/>
              <a:t>.</a:t>
            </a:r>
          </a:p>
          <a:p>
            <a:pPr marL="0" indent="0">
              <a:buNone/>
            </a:pPr>
            <a:r>
              <a:rPr lang="en-US" sz="2200" b="1" dirty="0"/>
              <a:t>Types of Topologies</a:t>
            </a:r>
          </a:p>
          <a:p>
            <a:r>
              <a:rPr lang="en-US" sz="2200" dirty="0" smtClean="0"/>
              <a:t>Physical </a:t>
            </a:r>
            <a:r>
              <a:rPr lang="en-US" sz="2200" dirty="0"/>
              <a:t>topology</a:t>
            </a:r>
            <a:r>
              <a:rPr lang="en-US" sz="2200" dirty="0" smtClean="0"/>
              <a:t>:</a:t>
            </a:r>
          </a:p>
          <a:p>
            <a:pPr marL="0" indent="0">
              <a:buNone/>
            </a:pPr>
            <a:r>
              <a:rPr lang="en-US" sz="2200" dirty="0" smtClean="0"/>
              <a:t>	defines </a:t>
            </a:r>
            <a:r>
              <a:rPr lang="en-US" sz="2200" dirty="0"/>
              <a:t>how the nodes of the network </a:t>
            </a:r>
            <a:r>
              <a:rPr lang="en-US" sz="2200" dirty="0" smtClean="0"/>
              <a:t>are physically </a:t>
            </a:r>
            <a:r>
              <a:rPr lang="en-US" sz="2200" dirty="0"/>
              <a:t>connected </a:t>
            </a:r>
          </a:p>
          <a:p>
            <a:r>
              <a:rPr lang="en-US" sz="2200" dirty="0" smtClean="0"/>
              <a:t> </a:t>
            </a:r>
            <a:r>
              <a:rPr lang="en-US" sz="2200" b="1" dirty="0"/>
              <a:t>Logical topology:</a:t>
            </a:r>
          </a:p>
          <a:p>
            <a:pPr marL="0" indent="0">
              <a:buNone/>
            </a:pPr>
            <a:r>
              <a:rPr lang="en-US" sz="2200" dirty="0" smtClean="0"/>
              <a:t>	How </a:t>
            </a:r>
            <a:r>
              <a:rPr lang="en-US" sz="2200" dirty="0"/>
              <a:t>data is transmitted between nodes</a:t>
            </a:r>
          </a:p>
        </p:txBody>
      </p:sp>
    </p:spTree>
    <p:extLst>
      <p:ext uri="{BB962C8B-B14F-4D97-AF65-F5344CB8AC3E}">
        <p14:creationId xmlns:p14="http://schemas.microsoft.com/office/powerpoint/2010/main" val="11920166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Topologies</a:t>
            </a:r>
            <a:endParaRPr lang="en-US" dirty="0"/>
          </a:p>
        </p:txBody>
      </p:sp>
      <p:pic>
        <p:nvPicPr>
          <p:cNvPr id="4" name="Content Placeholder 3"/>
          <p:cNvPicPr>
            <a:picLocks noGrp="1" noChangeAspect="1"/>
          </p:cNvPicPr>
          <p:nvPr>
            <p:ph idx="1"/>
          </p:nvPr>
        </p:nvPicPr>
        <p:blipFill>
          <a:blip r:embed="rId2"/>
          <a:stretch>
            <a:fillRect/>
          </a:stretch>
        </p:blipFill>
        <p:spPr>
          <a:xfrm>
            <a:off x="4571020" y="2052918"/>
            <a:ext cx="4972226" cy="3433482"/>
          </a:xfrm>
          <a:prstGeom prst="rect">
            <a:avLst/>
          </a:prstGeom>
        </p:spPr>
      </p:pic>
      <p:sp>
        <p:nvSpPr>
          <p:cNvPr id="5" name="Content Placeholder 2"/>
          <p:cNvSpPr txBox="1">
            <a:spLocks/>
          </p:cNvSpPr>
          <p:nvPr/>
        </p:nvSpPr>
        <p:spPr>
          <a:xfrm>
            <a:off x="646112" y="2052918"/>
            <a:ext cx="9403742" cy="419548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sz="2800" dirty="0" smtClean="0"/>
              <a:t>Bus </a:t>
            </a:r>
          </a:p>
          <a:p>
            <a:r>
              <a:rPr lang="en-US" sz="2800" dirty="0" smtClean="0"/>
              <a:t>Ring</a:t>
            </a:r>
          </a:p>
          <a:p>
            <a:r>
              <a:rPr lang="en-US" sz="2800" dirty="0" smtClean="0"/>
              <a:t>Star </a:t>
            </a:r>
          </a:p>
          <a:p>
            <a:r>
              <a:rPr lang="en-US" sz="2800" dirty="0" smtClean="0"/>
              <a:t>Mesh </a:t>
            </a:r>
          </a:p>
          <a:p>
            <a:r>
              <a:rPr lang="en-US" sz="2800" dirty="0" smtClean="0"/>
              <a:t>Tree</a:t>
            </a:r>
          </a:p>
          <a:p>
            <a:r>
              <a:rPr lang="en-US" sz="2800" dirty="0" smtClean="0"/>
              <a:t>Hybrid</a:t>
            </a:r>
            <a:endParaRPr lang="en-US" sz="2800" dirty="0"/>
          </a:p>
        </p:txBody>
      </p:sp>
    </p:spTree>
    <p:extLst>
      <p:ext uri="{BB962C8B-B14F-4D97-AF65-F5344CB8AC3E}">
        <p14:creationId xmlns:p14="http://schemas.microsoft.com/office/powerpoint/2010/main" val="14886262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 Topology</a:t>
            </a:r>
            <a:endParaRPr lang="en-US" dirty="0"/>
          </a:p>
        </p:txBody>
      </p:sp>
      <p:sp>
        <p:nvSpPr>
          <p:cNvPr id="3" name="Content Placeholder 2"/>
          <p:cNvSpPr>
            <a:spLocks noGrp="1"/>
          </p:cNvSpPr>
          <p:nvPr>
            <p:ph idx="1"/>
          </p:nvPr>
        </p:nvSpPr>
        <p:spPr>
          <a:xfrm>
            <a:off x="646112" y="2052918"/>
            <a:ext cx="9403742" cy="4195481"/>
          </a:xfrm>
        </p:spPr>
        <p:txBody>
          <a:bodyPr/>
          <a:lstStyle/>
          <a:p>
            <a:r>
              <a:rPr lang="en-US" dirty="0"/>
              <a:t>In this topology every workstation is connected to a </a:t>
            </a:r>
            <a:r>
              <a:rPr lang="en-US" dirty="0" smtClean="0"/>
              <a:t>main cable </a:t>
            </a:r>
            <a:r>
              <a:rPr lang="en-US" dirty="0"/>
              <a:t>called the bus</a:t>
            </a:r>
            <a:r>
              <a:rPr lang="en-US" dirty="0" smtClean="0"/>
              <a:t>.</a:t>
            </a:r>
          </a:p>
          <a:p>
            <a:r>
              <a:rPr lang="en-US" dirty="0"/>
              <a:t>Single cable connects all network nodes without intervening</a:t>
            </a:r>
          </a:p>
          <a:p>
            <a:r>
              <a:rPr lang="en-US" dirty="0"/>
              <a:t>connectivity devices</a:t>
            </a:r>
          </a:p>
          <a:p>
            <a:r>
              <a:rPr lang="en-US" dirty="0"/>
              <a:t>• Devices share responsibility for getting data from one point to</a:t>
            </a:r>
          </a:p>
          <a:p>
            <a:r>
              <a:rPr lang="en-US" dirty="0"/>
              <a:t>another</a:t>
            </a:r>
          </a:p>
          <a:p>
            <a:r>
              <a:rPr lang="en-US" dirty="0" smtClean="0"/>
              <a:t>Terminators </a:t>
            </a:r>
            <a:r>
              <a:rPr lang="en-US" dirty="0"/>
              <a:t>stop signals after reaching end of wire</a:t>
            </a:r>
          </a:p>
          <a:p>
            <a:pPr lvl="1"/>
            <a:r>
              <a:rPr lang="en-US" dirty="0" smtClean="0"/>
              <a:t> </a:t>
            </a:r>
            <a:r>
              <a:rPr lang="en-US" dirty="0"/>
              <a:t>Prevent signal bounce</a:t>
            </a:r>
          </a:p>
        </p:txBody>
      </p:sp>
    </p:spTree>
    <p:extLst>
      <p:ext uri="{BB962C8B-B14F-4D97-AF65-F5344CB8AC3E}">
        <p14:creationId xmlns:p14="http://schemas.microsoft.com/office/powerpoint/2010/main" val="38475237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Bus Topology</a:t>
            </a:r>
          </a:p>
        </p:txBody>
      </p:sp>
      <p:sp>
        <p:nvSpPr>
          <p:cNvPr id="3" name="Content Placeholder 2"/>
          <p:cNvSpPr>
            <a:spLocks noGrp="1"/>
          </p:cNvSpPr>
          <p:nvPr>
            <p:ph idx="1"/>
          </p:nvPr>
        </p:nvSpPr>
        <p:spPr/>
        <p:txBody>
          <a:bodyPr>
            <a:normAutofit/>
          </a:bodyPr>
          <a:lstStyle/>
          <a:p>
            <a:pPr algn="just"/>
            <a:r>
              <a:rPr lang="en-US" dirty="0"/>
              <a:t>When a device sends a message, it is broadcast down </a:t>
            </a:r>
            <a:r>
              <a:rPr lang="en-US" dirty="0" smtClean="0"/>
              <a:t>on the </a:t>
            </a:r>
            <a:r>
              <a:rPr lang="en-US" dirty="0"/>
              <a:t>cable in both directions. Terminators at the end </a:t>
            </a:r>
            <a:r>
              <a:rPr lang="en-US" dirty="0" smtClean="0"/>
              <a:t>of the </a:t>
            </a:r>
            <a:r>
              <a:rPr lang="en-US" dirty="0"/>
              <a:t>cable prevent the signal from reflecting back to </a:t>
            </a:r>
            <a:r>
              <a:rPr lang="en-US" dirty="0" smtClean="0"/>
              <a:t>the sender</a:t>
            </a:r>
            <a:r>
              <a:rPr lang="en-US" dirty="0"/>
              <a:t>.</a:t>
            </a:r>
          </a:p>
          <a:p>
            <a:pPr algn="just"/>
            <a:r>
              <a:rPr lang="en-US" dirty="0" smtClean="0"/>
              <a:t> </a:t>
            </a:r>
            <a:r>
              <a:rPr lang="en-US" dirty="0"/>
              <a:t>All devices on the cable constantly monitor </a:t>
            </a:r>
            <a:r>
              <a:rPr lang="en-US" dirty="0" smtClean="0"/>
              <a:t>for messages </a:t>
            </a:r>
            <a:r>
              <a:rPr lang="en-US" dirty="0"/>
              <a:t>meant to them. When a device detects </a:t>
            </a:r>
            <a:r>
              <a:rPr lang="en-US" dirty="0" smtClean="0"/>
              <a:t>a message </a:t>
            </a:r>
            <a:r>
              <a:rPr lang="en-US" dirty="0"/>
              <a:t>meant for it, it reads the message from </a:t>
            </a:r>
            <a:r>
              <a:rPr lang="en-US" dirty="0" smtClean="0"/>
              <a:t>the cable </a:t>
            </a:r>
            <a:r>
              <a:rPr lang="en-US" dirty="0"/>
              <a:t>and the other devices will ignore it.</a:t>
            </a:r>
          </a:p>
        </p:txBody>
      </p:sp>
      <p:pic>
        <p:nvPicPr>
          <p:cNvPr id="4" name="Picture 3"/>
          <p:cNvPicPr>
            <a:picLocks noChangeAspect="1"/>
          </p:cNvPicPr>
          <p:nvPr/>
        </p:nvPicPr>
        <p:blipFill>
          <a:blip r:embed="rId2"/>
          <a:stretch>
            <a:fillRect/>
          </a:stretch>
        </p:blipFill>
        <p:spPr>
          <a:xfrm>
            <a:off x="4533363" y="4150658"/>
            <a:ext cx="5344733" cy="2297411"/>
          </a:xfrm>
          <a:prstGeom prst="rect">
            <a:avLst/>
          </a:prstGeom>
        </p:spPr>
      </p:pic>
    </p:spTree>
    <p:extLst>
      <p:ext uri="{BB962C8B-B14F-4D97-AF65-F5344CB8AC3E}">
        <p14:creationId xmlns:p14="http://schemas.microsoft.com/office/powerpoint/2010/main" val="26298856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Bus Topology</a:t>
            </a:r>
          </a:p>
        </p:txBody>
      </p:sp>
      <p:sp>
        <p:nvSpPr>
          <p:cNvPr id="3" name="Content Placeholder 2"/>
          <p:cNvSpPr>
            <a:spLocks noGrp="1"/>
          </p:cNvSpPr>
          <p:nvPr>
            <p:ph idx="1"/>
          </p:nvPr>
        </p:nvSpPr>
        <p:spPr/>
        <p:txBody>
          <a:bodyPr/>
          <a:lstStyle/>
          <a:p>
            <a:pPr marL="0" indent="0">
              <a:buNone/>
            </a:pPr>
            <a:r>
              <a:rPr lang="en-US" b="1" dirty="0"/>
              <a:t>ADVANTAGES</a:t>
            </a:r>
          </a:p>
          <a:p>
            <a:r>
              <a:rPr lang="en-US" dirty="0" smtClean="0"/>
              <a:t> </a:t>
            </a:r>
            <a:r>
              <a:rPr lang="en-US" dirty="0"/>
              <a:t>Works well for small networks</a:t>
            </a:r>
          </a:p>
          <a:p>
            <a:r>
              <a:rPr lang="en-US" dirty="0" smtClean="0"/>
              <a:t> </a:t>
            </a:r>
            <a:r>
              <a:rPr lang="en-US" dirty="0"/>
              <a:t>Relatively inexpensive to implement</a:t>
            </a:r>
          </a:p>
          <a:p>
            <a:r>
              <a:rPr lang="en-US" dirty="0" smtClean="0"/>
              <a:t> </a:t>
            </a:r>
            <a:r>
              <a:rPr lang="en-US" dirty="0"/>
              <a:t>Easy to </a:t>
            </a:r>
            <a:r>
              <a:rPr lang="en-US" dirty="0" smtClean="0"/>
              <a:t>add </a:t>
            </a:r>
            <a:r>
              <a:rPr lang="en-US" dirty="0"/>
              <a:t>to </a:t>
            </a:r>
            <a:r>
              <a:rPr lang="en-US" dirty="0" smtClean="0"/>
              <a:t>it</a:t>
            </a:r>
          </a:p>
          <a:p>
            <a:pPr marL="0" indent="0">
              <a:buNone/>
            </a:pPr>
            <a:r>
              <a:rPr lang="en-US" b="1" dirty="0" smtClean="0"/>
              <a:t>DISADVANTAGES</a:t>
            </a:r>
            <a:endParaRPr lang="en-US" dirty="0" smtClean="0"/>
          </a:p>
          <a:p>
            <a:r>
              <a:rPr lang="en-US" dirty="0"/>
              <a:t>Difficult reconfiguration and fault isolation</a:t>
            </a:r>
            <a:r>
              <a:rPr lang="en-US" dirty="0" smtClean="0"/>
              <a:t>.</a:t>
            </a:r>
          </a:p>
          <a:p>
            <a:r>
              <a:rPr lang="en-US" dirty="0"/>
              <a:t>If any fault in backbone can stops all transmission</a:t>
            </a:r>
            <a:r>
              <a:rPr lang="en-US" dirty="0" smtClean="0"/>
              <a:t>.</a:t>
            </a:r>
          </a:p>
          <a:p>
            <a:endParaRPr lang="en-US" dirty="0"/>
          </a:p>
        </p:txBody>
      </p:sp>
    </p:spTree>
    <p:extLst>
      <p:ext uri="{BB962C8B-B14F-4D97-AF65-F5344CB8AC3E}">
        <p14:creationId xmlns:p14="http://schemas.microsoft.com/office/powerpoint/2010/main" val="42708558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Ring Topology</a:t>
            </a:r>
            <a:endParaRPr lang="en-US" dirty="0"/>
          </a:p>
        </p:txBody>
      </p:sp>
      <p:sp>
        <p:nvSpPr>
          <p:cNvPr id="3" name="Content Placeholder 2"/>
          <p:cNvSpPr>
            <a:spLocks noGrp="1"/>
          </p:cNvSpPr>
          <p:nvPr>
            <p:ph idx="1"/>
          </p:nvPr>
        </p:nvSpPr>
        <p:spPr/>
        <p:txBody>
          <a:bodyPr/>
          <a:lstStyle/>
          <a:p>
            <a:r>
              <a:rPr lang="en-US" dirty="0"/>
              <a:t>In this topology, the workstations are connected in a closed loop</a:t>
            </a:r>
          </a:p>
          <a:p>
            <a:pPr marL="0" indent="0">
              <a:buNone/>
            </a:pPr>
            <a:r>
              <a:rPr lang="en-US" dirty="0" smtClean="0"/>
              <a:t>configuration</a:t>
            </a:r>
            <a:r>
              <a:rPr lang="en-US" dirty="0"/>
              <a:t>. </a:t>
            </a:r>
            <a:r>
              <a:rPr lang="en-US" dirty="0" smtClean="0"/>
              <a:t>Adjacent </a:t>
            </a:r>
            <a:r>
              <a:rPr lang="en-US" dirty="0"/>
              <a:t>pairs of workstations are </a:t>
            </a:r>
            <a:r>
              <a:rPr lang="en-US" dirty="0" smtClean="0"/>
              <a:t>directly connected.</a:t>
            </a:r>
          </a:p>
          <a:p>
            <a:r>
              <a:rPr lang="en-US" dirty="0"/>
              <a:t>Each node is connected to the two nearest nodes so the entire</a:t>
            </a:r>
          </a:p>
          <a:p>
            <a:r>
              <a:rPr lang="en-US" dirty="0"/>
              <a:t>network forms a circle</a:t>
            </a:r>
          </a:p>
          <a:p>
            <a:r>
              <a:rPr lang="en-US" dirty="0" smtClean="0"/>
              <a:t> </a:t>
            </a:r>
            <a:r>
              <a:rPr lang="en-US" dirty="0"/>
              <a:t>One method for passing data on ring networks is </a:t>
            </a:r>
            <a:r>
              <a:rPr lang="en-US" b="1" dirty="0"/>
              <a:t>token </a:t>
            </a:r>
            <a:r>
              <a:rPr lang="en-US" b="1" dirty="0" smtClean="0"/>
              <a:t>passing</a:t>
            </a:r>
          </a:p>
          <a:p>
            <a:r>
              <a:rPr lang="en-US" altLang="en-US" dirty="0"/>
              <a:t>A message sent out from one node is passed along to each node in between until the target node receives the message.</a:t>
            </a:r>
          </a:p>
          <a:p>
            <a:endParaRPr lang="en-US" dirty="0"/>
          </a:p>
        </p:txBody>
      </p:sp>
    </p:spTree>
    <p:extLst>
      <p:ext uri="{BB962C8B-B14F-4D97-AF65-F5344CB8AC3E}">
        <p14:creationId xmlns:p14="http://schemas.microsoft.com/office/powerpoint/2010/main" val="11490165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Ring Topology</a:t>
            </a:r>
          </a:p>
        </p:txBody>
      </p:sp>
      <p:sp>
        <p:nvSpPr>
          <p:cNvPr id="3" name="Content Placeholder 2"/>
          <p:cNvSpPr>
            <a:spLocks noGrp="1"/>
          </p:cNvSpPr>
          <p:nvPr>
            <p:ph idx="1"/>
          </p:nvPr>
        </p:nvSpPr>
        <p:spPr>
          <a:xfrm>
            <a:off x="1103312" y="2052918"/>
            <a:ext cx="5580823" cy="4195481"/>
          </a:xfrm>
        </p:spPr>
        <p:txBody>
          <a:bodyPr/>
          <a:lstStyle/>
          <a:p>
            <a:pPr marL="0" indent="0">
              <a:buNone/>
            </a:pPr>
            <a:r>
              <a:rPr lang="en-US" b="1" dirty="0"/>
              <a:t>Advantages:</a:t>
            </a:r>
          </a:p>
          <a:p>
            <a:r>
              <a:rPr lang="en-US" dirty="0"/>
              <a:t>1. Easy to install.</a:t>
            </a:r>
          </a:p>
          <a:p>
            <a:r>
              <a:rPr lang="en-US" dirty="0"/>
              <a:t>2. Easy to reconfigure.</a:t>
            </a:r>
          </a:p>
          <a:p>
            <a:pPr marL="0" indent="0">
              <a:buNone/>
            </a:pPr>
            <a:r>
              <a:rPr lang="en-US" b="1" dirty="0" smtClean="0"/>
              <a:t>Disadvantages</a:t>
            </a:r>
            <a:r>
              <a:rPr lang="en-US" b="1" dirty="0"/>
              <a:t>:</a:t>
            </a:r>
          </a:p>
          <a:p>
            <a:r>
              <a:rPr lang="en-US" dirty="0"/>
              <a:t>1. Unidirectional traffic.</a:t>
            </a:r>
          </a:p>
          <a:p>
            <a:r>
              <a:rPr lang="en-US" dirty="0"/>
              <a:t>2. Break in a </a:t>
            </a:r>
            <a:r>
              <a:rPr lang="en-US" dirty="0" smtClean="0"/>
              <a:t>single </a:t>
            </a:r>
            <a:r>
              <a:rPr lang="en-US" dirty="0"/>
              <a:t>ring can break entire network</a:t>
            </a:r>
            <a:r>
              <a:rPr lang="en-US" dirty="0" smtClean="0"/>
              <a:t>.</a:t>
            </a:r>
          </a:p>
          <a:p>
            <a:r>
              <a:rPr lang="en-US" dirty="0"/>
              <a:t>3. Fault identification </a:t>
            </a:r>
            <a:r>
              <a:rPr lang="en-US" dirty="0" smtClean="0"/>
              <a:t>is not </a:t>
            </a:r>
            <a:r>
              <a:rPr lang="en-US" dirty="0"/>
              <a:t>easy.</a:t>
            </a:r>
          </a:p>
          <a:p>
            <a:endParaRPr lang="en-US" dirty="0"/>
          </a:p>
        </p:txBody>
      </p:sp>
      <p:pic>
        <p:nvPicPr>
          <p:cNvPr id="4" name="Picture 3"/>
          <p:cNvPicPr>
            <a:picLocks noChangeAspect="1"/>
          </p:cNvPicPr>
          <p:nvPr/>
        </p:nvPicPr>
        <p:blipFill>
          <a:blip r:embed="rId2"/>
          <a:stretch>
            <a:fillRect/>
          </a:stretch>
        </p:blipFill>
        <p:spPr>
          <a:xfrm>
            <a:off x="6530517" y="1853247"/>
            <a:ext cx="4261979" cy="3978869"/>
          </a:xfrm>
          <a:prstGeom prst="rect">
            <a:avLst/>
          </a:prstGeom>
        </p:spPr>
      </p:pic>
    </p:spTree>
    <p:extLst>
      <p:ext uri="{BB962C8B-B14F-4D97-AF65-F5344CB8AC3E}">
        <p14:creationId xmlns:p14="http://schemas.microsoft.com/office/powerpoint/2010/main" val="3472858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Star Topology</a:t>
            </a:r>
            <a:endParaRPr lang="en-US" dirty="0"/>
          </a:p>
        </p:txBody>
      </p:sp>
      <p:sp>
        <p:nvSpPr>
          <p:cNvPr id="3" name="Content Placeholder 2"/>
          <p:cNvSpPr>
            <a:spLocks noGrp="1"/>
          </p:cNvSpPr>
          <p:nvPr>
            <p:ph idx="1"/>
          </p:nvPr>
        </p:nvSpPr>
        <p:spPr/>
        <p:txBody>
          <a:bodyPr/>
          <a:lstStyle/>
          <a:p>
            <a:r>
              <a:rPr lang="en-US" dirty="0"/>
              <a:t>Here each device has a dedicated </a:t>
            </a:r>
            <a:r>
              <a:rPr lang="en-US" dirty="0" smtClean="0"/>
              <a:t>point-to-point link </a:t>
            </a:r>
            <a:r>
              <a:rPr lang="en-US" dirty="0"/>
              <a:t>to the central controller called “Hub”(Act </a:t>
            </a:r>
            <a:r>
              <a:rPr lang="en-US" dirty="0" smtClean="0"/>
              <a:t>as an </a:t>
            </a:r>
            <a:r>
              <a:rPr lang="en-US" dirty="0"/>
              <a:t>Exchange).</a:t>
            </a:r>
          </a:p>
          <a:p>
            <a:r>
              <a:rPr lang="en-US" dirty="0" smtClean="0"/>
              <a:t>There </a:t>
            </a:r>
            <a:r>
              <a:rPr lang="en-US" dirty="0"/>
              <a:t>is no direct traffic between devices.</a:t>
            </a:r>
          </a:p>
          <a:p>
            <a:r>
              <a:rPr lang="en-US" dirty="0" smtClean="0"/>
              <a:t>The transmission </a:t>
            </a:r>
            <a:r>
              <a:rPr lang="en-US" dirty="0"/>
              <a:t>are occurred only through </a:t>
            </a:r>
            <a:r>
              <a:rPr lang="en-US" dirty="0" smtClean="0"/>
              <a:t>the central </a:t>
            </a:r>
            <a:r>
              <a:rPr lang="en-US" dirty="0"/>
              <a:t>“hub</a:t>
            </a:r>
            <a:r>
              <a:rPr lang="en-US" dirty="0" smtClean="0"/>
              <a:t>”.</a:t>
            </a:r>
          </a:p>
          <a:p>
            <a:endParaRPr lang="en-US" dirty="0"/>
          </a:p>
        </p:txBody>
      </p:sp>
      <p:pic>
        <p:nvPicPr>
          <p:cNvPr id="5" name="Picture 4"/>
          <p:cNvPicPr>
            <a:picLocks noChangeAspect="1"/>
          </p:cNvPicPr>
          <p:nvPr/>
        </p:nvPicPr>
        <p:blipFill>
          <a:blip r:embed="rId2"/>
          <a:stretch>
            <a:fillRect/>
          </a:stretch>
        </p:blipFill>
        <p:spPr>
          <a:xfrm>
            <a:off x="6469526" y="3679729"/>
            <a:ext cx="3580327" cy="2768340"/>
          </a:xfrm>
          <a:prstGeom prst="rect">
            <a:avLst/>
          </a:prstGeom>
        </p:spPr>
      </p:pic>
    </p:spTree>
    <p:extLst>
      <p:ext uri="{BB962C8B-B14F-4D97-AF65-F5344CB8AC3E}">
        <p14:creationId xmlns:p14="http://schemas.microsoft.com/office/powerpoint/2010/main" val="233046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Guided Media</a:t>
            </a:r>
            <a:endParaRPr lang="en-US" dirty="0"/>
          </a:p>
        </p:txBody>
      </p:sp>
      <p:sp>
        <p:nvSpPr>
          <p:cNvPr id="3" name="Content Placeholder 2"/>
          <p:cNvSpPr>
            <a:spLocks noGrp="1"/>
          </p:cNvSpPr>
          <p:nvPr>
            <p:ph idx="1"/>
          </p:nvPr>
        </p:nvSpPr>
        <p:spPr>
          <a:xfrm>
            <a:off x="646111" y="1666552"/>
            <a:ext cx="9403742" cy="4863037"/>
          </a:xfrm>
        </p:spPr>
        <p:txBody>
          <a:bodyPr>
            <a:normAutofit fontScale="85000" lnSpcReduction="20000"/>
          </a:bodyPr>
          <a:lstStyle/>
          <a:p>
            <a:r>
              <a:rPr lang="en-US" sz="2800" b="1" dirty="0" smtClean="0">
                <a:latin typeface="Century Gothic" pitchFamily="34" charset="0"/>
              </a:rPr>
              <a:t>Ethernet</a:t>
            </a:r>
          </a:p>
          <a:p>
            <a:pPr lvl="1">
              <a:lnSpc>
                <a:spcPct val="150000"/>
              </a:lnSpc>
            </a:pPr>
            <a:r>
              <a:rPr lang="en-US" sz="2400" dirty="0">
                <a:latin typeface="Century Gothic" pitchFamily="34" charset="0"/>
              </a:rPr>
              <a:t>Ethernet is a way of connecting devices so that they can communicate with each other.</a:t>
            </a:r>
          </a:p>
          <a:p>
            <a:pPr lvl="1">
              <a:lnSpc>
                <a:spcPct val="150000"/>
              </a:lnSpc>
            </a:pPr>
            <a:r>
              <a:rPr lang="en-US" sz="2400" dirty="0">
                <a:latin typeface="Century Gothic" pitchFamily="34" charset="0"/>
              </a:rPr>
              <a:t>Ethernet is most commonly used for LANs.</a:t>
            </a:r>
          </a:p>
          <a:p>
            <a:pPr lvl="1">
              <a:lnSpc>
                <a:spcPct val="150000"/>
              </a:lnSpc>
            </a:pPr>
            <a:r>
              <a:rPr lang="en-US" sz="2400" dirty="0">
                <a:latin typeface="Century Gothic" pitchFamily="34" charset="0"/>
              </a:rPr>
              <a:t>Ethernet is also used in Wireless LANs.</a:t>
            </a:r>
          </a:p>
          <a:p>
            <a:pPr lvl="1">
              <a:lnSpc>
                <a:spcPct val="150000"/>
              </a:lnSpc>
            </a:pPr>
            <a:r>
              <a:rPr lang="en-US" sz="2400" dirty="0">
                <a:latin typeface="Century Gothic" pitchFamily="34" charset="0"/>
              </a:rPr>
              <a:t>Normally Ethernet devices are not far from each other.</a:t>
            </a:r>
          </a:p>
          <a:p>
            <a:pPr lvl="1">
              <a:lnSpc>
                <a:spcPct val="150000"/>
              </a:lnSpc>
            </a:pPr>
            <a:r>
              <a:rPr lang="en-US" sz="2400" dirty="0">
                <a:latin typeface="Century Gothic" pitchFamily="34" charset="0"/>
              </a:rPr>
              <a:t>Devices in Ethernet are connected over few meters, however new advancements have increased the range of communication of devices in an Ethernet Network.</a:t>
            </a:r>
          </a:p>
          <a:p>
            <a:pPr lvl="1">
              <a:lnSpc>
                <a:spcPct val="150000"/>
              </a:lnSpc>
            </a:pPr>
            <a:r>
              <a:rPr lang="en-US" sz="2400" dirty="0">
                <a:latin typeface="Century Gothic" pitchFamily="34" charset="0"/>
              </a:rPr>
              <a:t>A medium is required for communication between devices</a:t>
            </a:r>
          </a:p>
          <a:p>
            <a:pPr lvl="1"/>
            <a:endParaRPr lang="en-US" dirty="0"/>
          </a:p>
        </p:txBody>
      </p:sp>
    </p:spTree>
    <p:extLst>
      <p:ext uri="{BB962C8B-B14F-4D97-AF65-F5344CB8AC3E}">
        <p14:creationId xmlns:p14="http://schemas.microsoft.com/office/powerpoint/2010/main" val="38661653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Star Topology</a:t>
            </a:r>
            <a:endParaRPr lang="en-US" dirty="0"/>
          </a:p>
        </p:txBody>
      </p:sp>
      <p:sp>
        <p:nvSpPr>
          <p:cNvPr id="3" name="Content Placeholder 2"/>
          <p:cNvSpPr>
            <a:spLocks noGrp="1"/>
          </p:cNvSpPr>
          <p:nvPr>
            <p:ph idx="1"/>
          </p:nvPr>
        </p:nvSpPr>
        <p:spPr/>
        <p:txBody>
          <a:bodyPr/>
          <a:lstStyle/>
          <a:p>
            <a:pPr marL="0" indent="0">
              <a:buNone/>
            </a:pPr>
            <a:r>
              <a:rPr lang="en-US" b="1" dirty="0" smtClean="0"/>
              <a:t>Advantages </a:t>
            </a:r>
            <a:endParaRPr lang="en-US" b="1" dirty="0"/>
          </a:p>
          <a:p>
            <a:r>
              <a:rPr lang="en-US" dirty="0" smtClean="0"/>
              <a:t>Good </a:t>
            </a:r>
            <a:r>
              <a:rPr lang="en-US" dirty="0"/>
              <a:t>option for modern networks</a:t>
            </a:r>
          </a:p>
          <a:p>
            <a:r>
              <a:rPr lang="en-US" dirty="0" smtClean="0"/>
              <a:t>Easy </a:t>
            </a:r>
            <a:r>
              <a:rPr lang="en-US" dirty="0"/>
              <a:t>to manage</a:t>
            </a:r>
          </a:p>
          <a:p>
            <a:r>
              <a:rPr lang="en-US" dirty="0" smtClean="0"/>
              <a:t> </a:t>
            </a:r>
            <a:r>
              <a:rPr lang="en-US" dirty="0"/>
              <a:t>Offers opportunities for </a:t>
            </a:r>
            <a:r>
              <a:rPr lang="en-US" dirty="0" smtClean="0"/>
              <a:t>expansion</a:t>
            </a:r>
          </a:p>
          <a:p>
            <a:r>
              <a:rPr lang="en-US" dirty="0" smtClean="0"/>
              <a:t>Easy troubleshooting</a:t>
            </a:r>
          </a:p>
          <a:p>
            <a:pPr marL="0" indent="0">
              <a:buNone/>
            </a:pPr>
            <a:r>
              <a:rPr lang="en-US" b="1" dirty="0" smtClean="0"/>
              <a:t>Disadvantages</a:t>
            </a:r>
            <a:endParaRPr lang="en-US" b="1" dirty="0"/>
          </a:p>
          <a:p>
            <a:r>
              <a:rPr lang="en-US" dirty="0"/>
              <a:t>Hub is a single point of failure</a:t>
            </a:r>
          </a:p>
          <a:p>
            <a:r>
              <a:rPr lang="en-US" dirty="0"/>
              <a:t>• Requires more cable than the bus</a:t>
            </a:r>
          </a:p>
        </p:txBody>
      </p:sp>
      <p:pic>
        <p:nvPicPr>
          <p:cNvPr id="5" name="Picture 4"/>
          <p:cNvPicPr>
            <a:picLocks noChangeAspect="1"/>
          </p:cNvPicPr>
          <p:nvPr/>
        </p:nvPicPr>
        <p:blipFill>
          <a:blip r:embed="rId2"/>
          <a:stretch>
            <a:fillRect/>
          </a:stretch>
        </p:blipFill>
        <p:spPr>
          <a:xfrm>
            <a:off x="6287237" y="2225497"/>
            <a:ext cx="3762616" cy="3157872"/>
          </a:xfrm>
          <a:prstGeom prst="rect">
            <a:avLst/>
          </a:prstGeom>
        </p:spPr>
      </p:pic>
    </p:spTree>
    <p:extLst>
      <p:ext uri="{BB962C8B-B14F-4D97-AF65-F5344CB8AC3E}">
        <p14:creationId xmlns:p14="http://schemas.microsoft.com/office/powerpoint/2010/main" val="18381437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Mesh Topology</a:t>
            </a:r>
            <a:endParaRPr lang="en-US" dirty="0"/>
          </a:p>
        </p:txBody>
      </p:sp>
      <p:sp>
        <p:nvSpPr>
          <p:cNvPr id="3" name="Content Placeholder 2"/>
          <p:cNvSpPr>
            <a:spLocks noGrp="1"/>
          </p:cNvSpPr>
          <p:nvPr>
            <p:ph idx="1"/>
          </p:nvPr>
        </p:nvSpPr>
        <p:spPr>
          <a:xfrm>
            <a:off x="746976" y="2052918"/>
            <a:ext cx="5473520" cy="4195481"/>
          </a:xfrm>
        </p:spPr>
        <p:txBody>
          <a:bodyPr/>
          <a:lstStyle/>
          <a:p>
            <a:r>
              <a:rPr lang="en-US" dirty="0"/>
              <a:t>a network topology in which there is a direct </a:t>
            </a:r>
            <a:r>
              <a:rPr lang="en-US" dirty="0" smtClean="0"/>
              <a:t>link between </a:t>
            </a:r>
            <a:r>
              <a:rPr lang="en-US" dirty="0"/>
              <a:t>all pairs of nodes. </a:t>
            </a:r>
            <a:endParaRPr lang="en-US" dirty="0" smtClean="0"/>
          </a:p>
          <a:p>
            <a:r>
              <a:rPr lang="en-US" dirty="0" smtClean="0"/>
              <a:t>Networks </a:t>
            </a:r>
            <a:r>
              <a:rPr lang="en-US" dirty="0"/>
              <a:t>designed with this </a:t>
            </a:r>
            <a:r>
              <a:rPr lang="en-US" dirty="0" smtClean="0"/>
              <a:t>topology are </a:t>
            </a:r>
            <a:r>
              <a:rPr lang="en-US" dirty="0"/>
              <a:t>usually very expensive to set up, </a:t>
            </a:r>
            <a:endParaRPr lang="en-US" dirty="0" smtClean="0"/>
          </a:p>
          <a:p>
            <a:r>
              <a:rPr lang="en-US" dirty="0" smtClean="0"/>
              <a:t>It provide </a:t>
            </a:r>
            <a:r>
              <a:rPr lang="en-US" dirty="0"/>
              <a:t>a high degree </a:t>
            </a:r>
            <a:r>
              <a:rPr lang="en-US" dirty="0" smtClean="0"/>
              <a:t>of reliability </a:t>
            </a:r>
            <a:r>
              <a:rPr lang="en-US" dirty="0"/>
              <a:t>due to the multiple paths for data that are provided </a:t>
            </a:r>
            <a:r>
              <a:rPr lang="en-US" dirty="0" smtClean="0"/>
              <a:t>by the </a:t>
            </a:r>
            <a:r>
              <a:rPr lang="en-US" dirty="0"/>
              <a:t>large number of redundant links between nodes</a:t>
            </a:r>
            <a:r>
              <a:rPr lang="en-US" dirty="0" smtClean="0"/>
              <a:t>.</a:t>
            </a:r>
          </a:p>
          <a:p>
            <a:r>
              <a:rPr lang="en-US" dirty="0" smtClean="0"/>
              <a:t>Total number of links can be calculated by n(n-1)/2</a:t>
            </a:r>
          </a:p>
        </p:txBody>
      </p:sp>
      <p:pic>
        <p:nvPicPr>
          <p:cNvPr id="4" name="Picture 3"/>
          <p:cNvPicPr>
            <a:picLocks noChangeAspect="1"/>
          </p:cNvPicPr>
          <p:nvPr/>
        </p:nvPicPr>
        <p:blipFill>
          <a:blip r:embed="rId2"/>
          <a:stretch>
            <a:fillRect/>
          </a:stretch>
        </p:blipFill>
        <p:spPr>
          <a:xfrm>
            <a:off x="6606861" y="2052918"/>
            <a:ext cx="4496313" cy="3915177"/>
          </a:xfrm>
          <a:prstGeom prst="rect">
            <a:avLst/>
          </a:prstGeom>
        </p:spPr>
      </p:pic>
    </p:spTree>
    <p:extLst>
      <p:ext uri="{BB962C8B-B14F-4D97-AF65-F5344CB8AC3E}">
        <p14:creationId xmlns:p14="http://schemas.microsoft.com/office/powerpoint/2010/main" val="1001010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Mesh Topology</a:t>
            </a:r>
          </a:p>
        </p:txBody>
      </p:sp>
      <p:sp>
        <p:nvSpPr>
          <p:cNvPr id="3" name="Content Placeholder 2"/>
          <p:cNvSpPr>
            <a:spLocks noGrp="1"/>
          </p:cNvSpPr>
          <p:nvPr>
            <p:ph idx="1"/>
          </p:nvPr>
        </p:nvSpPr>
        <p:spPr/>
        <p:txBody>
          <a:bodyPr/>
          <a:lstStyle/>
          <a:p>
            <a:pPr marL="0" indent="0">
              <a:buNone/>
            </a:pPr>
            <a:r>
              <a:rPr lang="en-US" b="1" dirty="0" smtClean="0"/>
              <a:t>Advantages</a:t>
            </a:r>
          </a:p>
          <a:p>
            <a:r>
              <a:rPr lang="en-US" dirty="0" smtClean="0"/>
              <a:t>They </a:t>
            </a:r>
            <a:r>
              <a:rPr lang="en-US" dirty="0"/>
              <a:t>use dedicated links so each link can only</a:t>
            </a:r>
          </a:p>
          <a:p>
            <a:r>
              <a:rPr lang="en-US" dirty="0"/>
              <a:t>carry its own data load. So traffic problem can be</a:t>
            </a:r>
          </a:p>
          <a:p>
            <a:r>
              <a:rPr lang="en-US" dirty="0"/>
              <a:t>avoided.</a:t>
            </a:r>
          </a:p>
          <a:p>
            <a:r>
              <a:rPr lang="en-US" dirty="0" smtClean="0"/>
              <a:t> </a:t>
            </a:r>
            <a:r>
              <a:rPr lang="en-US" dirty="0"/>
              <a:t>It is robust. If any one link get damaged it cannot</a:t>
            </a:r>
          </a:p>
          <a:p>
            <a:r>
              <a:rPr lang="en-US" dirty="0"/>
              <a:t>affect others.</a:t>
            </a:r>
          </a:p>
          <a:p>
            <a:r>
              <a:rPr lang="en-US" dirty="0" smtClean="0"/>
              <a:t> </a:t>
            </a:r>
            <a:r>
              <a:rPr lang="en-US" dirty="0"/>
              <a:t>It gives privacy and security.(Message </a:t>
            </a:r>
            <a:r>
              <a:rPr lang="en-US" dirty="0" smtClean="0"/>
              <a:t>travels along </a:t>
            </a:r>
            <a:r>
              <a:rPr lang="en-US" dirty="0"/>
              <a:t>a dedicated link)</a:t>
            </a:r>
          </a:p>
          <a:p>
            <a:r>
              <a:rPr lang="en-US" dirty="0" smtClean="0"/>
              <a:t> </a:t>
            </a:r>
            <a:r>
              <a:rPr lang="en-US" dirty="0"/>
              <a:t>Fault identification and fault isolation are easy.</a:t>
            </a:r>
          </a:p>
        </p:txBody>
      </p:sp>
    </p:spTree>
    <p:extLst>
      <p:ext uri="{BB962C8B-B14F-4D97-AF65-F5344CB8AC3E}">
        <p14:creationId xmlns:p14="http://schemas.microsoft.com/office/powerpoint/2010/main" val="7905197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Mesh Topology</a:t>
            </a:r>
          </a:p>
        </p:txBody>
      </p:sp>
      <p:sp>
        <p:nvSpPr>
          <p:cNvPr id="3" name="Content Placeholder 2"/>
          <p:cNvSpPr>
            <a:spLocks noGrp="1"/>
          </p:cNvSpPr>
          <p:nvPr>
            <p:ph idx="1"/>
          </p:nvPr>
        </p:nvSpPr>
        <p:spPr/>
        <p:txBody>
          <a:bodyPr/>
          <a:lstStyle/>
          <a:p>
            <a:r>
              <a:rPr lang="en-US" b="1" dirty="0" smtClean="0"/>
              <a:t>Disadvantages</a:t>
            </a:r>
            <a:endParaRPr lang="en-US" b="1" dirty="0"/>
          </a:p>
          <a:p>
            <a:r>
              <a:rPr lang="en-US" dirty="0"/>
              <a:t>The amount of cabling and the number of I/O ports</a:t>
            </a:r>
          </a:p>
          <a:p>
            <a:r>
              <a:rPr lang="en-US" dirty="0"/>
              <a:t>required are very large. Since every device is connected</a:t>
            </a:r>
          </a:p>
          <a:p>
            <a:r>
              <a:rPr lang="en-US" dirty="0"/>
              <a:t>to each devices through dedicated links</a:t>
            </a:r>
            <a:r>
              <a:rPr lang="en-US" dirty="0" smtClean="0"/>
              <a:t>.</a:t>
            </a:r>
            <a:endParaRPr lang="en-US" dirty="0"/>
          </a:p>
          <a:p>
            <a:r>
              <a:rPr lang="en-US" dirty="0" smtClean="0"/>
              <a:t>Hardware </a:t>
            </a:r>
            <a:r>
              <a:rPr lang="en-US" dirty="0"/>
              <a:t>required to connected each device is </a:t>
            </a:r>
            <a:r>
              <a:rPr lang="en-US" dirty="0" smtClean="0"/>
              <a:t>highly expensive</a:t>
            </a:r>
            <a:r>
              <a:rPr lang="en-US" dirty="0"/>
              <a:t>.</a:t>
            </a:r>
          </a:p>
        </p:txBody>
      </p:sp>
    </p:spTree>
    <p:extLst>
      <p:ext uri="{BB962C8B-B14F-4D97-AF65-F5344CB8AC3E}">
        <p14:creationId xmlns:p14="http://schemas.microsoft.com/office/powerpoint/2010/main" val="1131832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Tree Topology</a:t>
            </a:r>
            <a:endParaRPr lang="en-US" dirty="0"/>
          </a:p>
        </p:txBody>
      </p:sp>
      <p:sp>
        <p:nvSpPr>
          <p:cNvPr id="3" name="Content Placeholder 2"/>
          <p:cNvSpPr>
            <a:spLocks noGrp="1"/>
          </p:cNvSpPr>
          <p:nvPr>
            <p:ph idx="1"/>
          </p:nvPr>
        </p:nvSpPr>
        <p:spPr>
          <a:xfrm>
            <a:off x="1103312" y="2052918"/>
            <a:ext cx="6585375" cy="4180457"/>
          </a:xfrm>
        </p:spPr>
        <p:txBody>
          <a:bodyPr/>
          <a:lstStyle/>
          <a:p>
            <a:r>
              <a:rPr lang="en-US" dirty="0"/>
              <a:t>Alternatively referred to as a star bus topology.</a:t>
            </a:r>
          </a:p>
          <a:p>
            <a:r>
              <a:rPr lang="en-US" dirty="0" smtClean="0"/>
              <a:t> </a:t>
            </a:r>
            <a:r>
              <a:rPr lang="en-US" dirty="0"/>
              <a:t>Tree topology is one of the most </a:t>
            </a:r>
            <a:r>
              <a:rPr lang="en-US" dirty="0" smtClean="0"/>
              <a:t>common network </a:t>
            </a:r>
            <a:r>
              <a:rPr lang="en-US" dirty="0"/>
              <a:t>setups that is similar to a bus </a:t>
            </a:r>
            <a:r>
              <a:rPr lang="en-US" dirty="0" smtClean="0"/>
              <a:t>topology and </a:t>
            </a:r>
            <a:r>
              <a:rPr lang="en-US" dirty="0"/>
              <a:t>a star topology.</a:t>
            </a:r>
          </a:p>
          <a:p>
            <a:r>
              <a:rPr lang="en-US" dirty="0" smtClean="0"/>
              <a:t> </a:t>
            </a:r>
            <a:r>
              <a:rPr lang="en-US" dirty="0"/>
              <a:t>A tree topology connects multiple star </a:t>
            </a:r>
            <a:r>
              <a:rPr lang="en-US" dirty="0" smtClean="0"/>
              <a:t>networks to </a:t>
            </a:r>
            <a:r>
              <a:rPr lang="en-US" dirty="0"/>
              <a:t>other star networks</a:t>
            </a:r>
            <a:r>
              <a:rPr lang="en-US" dirty="0" smtClean="0"/>
              <a:t>.</a:t>
            </a:r>
          </a:p>
          <a:p>
            <a:r>
              <a:rPr lang="en-US" dirty="0"/>
              <a:t>number of Star networks are connected using Bus.</a:t>
            </a:r>
          </a:p>
          <a:p>
            <a:r>
              <a:rPr lang="en-US" dirty="0"/>
              <a:t>This main cable seems like a main stem of a tree, and other </a:t>
            </a:r>
            <a:r>
              <a:rPr lang="en-US" dirty="0" smtClean="0"/>
              <a:t>star networks </a:t>
            </a:r>
            <a:r>
              <a:rPr lang="en-US" dirty="0"/>
              <a:t>as the branches.</a:t>
            </a:r>
          </a:p>
        </p:txBody>
      </p:sp>
      <p:pic>
        <p:nvPicPr>
          <p:cNvPr id="4" name="Picture 3"/>
          <p:cNvPicPr>
            <a:picLocks noChangeAspect="1"/>
          </p:cNvPicPr>
          <p:nvPr/>
        </p:nvPicPr>
        <p:blipFill>
          <a:blip r:embed="rId2"/>
          <a:stretch>
            <a:fillRect/>
          </a:stretch>
        </p:blipFill>
        <p:spPr>
          <a:xfrm>
            <a:off x="7804597" y="2052918"/>
            <a:ext cx="3267760" cy="3959506"/>
          </a:xfrm>
          <a:prstGeom prst="rect">
            <a:avLst/>
          </a:prstGeom>
        </p:spPr>
      </p:pic>
    </p:spTree>
    <p:extLst>
      <p:ext uri="{BB962C8B-B14F-4D97-AF65-F5344CB8AC3E}">
        <p14:creationId xmlns:p14="http://schemas.microsoft.com/office/powerpoint/2010/main" val="42075392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Tree Topology</a:t>
            </a:r>
          </a:p>
        </p:txBody>
      </p:sp>
      <p:sp>
        <p:nvSpPr>
          <p:cNvPr id="3" name="Content Placeholder 2"/>
          <p:cNvSpPr>
            <a:spLocks noGrp="1"/>
          </p:cNvSpPr>
          <p:nvPr>
            <p:ph idx="1"/>
          </p:nvPr>
        </p:nvSpPr>
        <p:spPr/>
        <p:txBody>
          <a:bodyPr/>
          <a:lstStyle/>
          <a:p>
            <a:pPr marL="0" indent="0">
              <a:buNone/>
            </a:pPr>
            <a:r>
              <a:rPr lang="en-US" b="1" dirty="0" smtClean="0"/>
              <a:t>Advantages</a:t>
            </a:r>
          </a:p>
          <a:p>
            <a:r>
              <a:rPr lang="en-US" dirty="0"/>
              <a:t>Expansion of Network is possible and easy.</a:t>
            </a:r>
          </a:p>
          <a:p>
            <a:r>
              <a:rPr lang="en-US" dirty="0" smtClean="0"/>
              <a:t>Divide </a:t>
            </a:r>
            <a:r>
              <a:rPr lang="en-US" dirty="0"/>
              <a:t>the whole network into segments (star networks</a:t>
            </a:r>
            <a:r>
              <a:rPr lang="en-US" dirty="0" smtClean="0"/>
              <a:t>), which </a:t>
            </a:r>
            <a:r>
              <a:rPr lang="en-US" dirty="0"/>
              <a:t>can be easily managed and maintained.</a:t>
            </a:r>
          </a:p>
          <a:p>
            <a:r>
              <a:rPr lang="en-US" dirty="0" smtClean="0"/>
              <a:t> </a:t>
            </a:r>
            <a:r>
              <a:rPr lang="en-US" dirty="0"/>
              <a:t>Error detection and correction is easy.</a:t>
            </a:r>
          </a:p>
          <a:p>
            <a:r>
              <a:rPr lang="en-US" dirty="0" smtClean="0"/>
              <a:t> </a:t>
            </a:r>
            <a:r>
              <a:rPr lang="en-US" dirty="0"/>
              <a:t>Each segment is provided with dedicated point-to-point wiring to</a:t>
            </a:r>
          </a:p>
          <a:p>
            <a:pPr marL="0" indent="0">
              <a:buNone/>
            </a:pPr>
            <a:r>
              <a:rPr lang="en-US" dirty="0" smtClean="0"/>
              <a:t>	the </a:t>
            </a:r>
            <a:r>
              <a:rPr lang="en-US" dirty="0"/>
              <a:t>central hub.</a:t>
            </a:r>
          </a:p>
          <a:p>
            <a:r>
              <a:rPr lang="en-US" dirty="0" smtClean="0"/>
              <a:t> </a:t>
            </a:r>
            <a:r>
              <a:rPr lang="en-US" dirty="0"/>
              <a:t>If one segment is damaged, other segments are not affected.</a:t>
            </a:r>
            <a:endParaRPr lang="en-US" b="1" dirty="0"/>
          </a:p>
        </p:txBody>
      </p:sp>
    </p:spTree>
    <p:extLst>
      <p:ext uri="{BB962C8B-B14F-4D97-AF65-F5344CB8AC3E}">
        <p14:creationId xmlns:p14="http://schemas.microsoft.com/office/powerpoint/2010/main" val="19967456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Tree Topology</a:t>
            </a:r>
          </a:p>
        </p:txBody>
      </p:sp>
      <p:sp>
        <p:nvSpPr>
          <p:cNvPr id="3" name="Content Placeholder 2"/>
          <p:cNvSpPr>
            <a:spLocks noGrp="1"/>
          </p:cNvSpPr>
          <p:nvPr>
            <p:ph idx="1"/>
          </p:nvPr>
        </p:nvSpPr>
        <p:spPr/>
        <p:txBody>
          <a:bodyPr/>
          <a:lstStyle/>
          <a:p>
            <a:r>
              <a:rPr lang="en-US" b="1" dirty="0" smtClean="0"/>
              <a:t>Disadvantages</a:t>
            </a:r>
          </a:p>
          <a:p>
            <a:r>
              <a:rPr lang="en-US" dirty="0"/>
              <a:t>Because of its basic structure, tree topology, relies heavily on </a:t>
            </a:r>
            <a:r>
              <a:rPr lang="en-US" dirty="0" smtClean="0"/>
              <a:t>the main </a:t>
            </a:r>
            <a:r>
              <a:rPr lang="en-US" dirty="0"/>
              <a:t>bus cable, if it breaks whole network is crippled.</a:t>
            </a:r>
          </a:p>
          <a:p>
            <a:r>
              <a:rPr lang="en-US" dirty="0" smtClean="0"/>
              <a:t>As </a:t>
            </a:r>
            <a:r>
              <a:rPr lang="en-US" dirty="0"/>
              <a:t>more and more nodes and segments are added, </a:t>
            </a:r>
            <a:r>
              <a:rPr lang="en-US" dirty="0" smtClean="0"/>
              <a:t>the maintenance </a:t>
            </a:r>
            <a:r>
              <a:rPr lang="en-US" dirty="0"/>
              <a:t>becomes difficult.</a:t>
            </a:r>
            <a:endParaRPr lang="en-US" b="1" dirty="0"/>
          </a:p>
        </p:txBody>
      </p:sp>
    </p:spTree>
    <p:extLst>
      <p:ext uri="{BB962C8B-B14F-4D97-AF65-F5344CB8AC3E}">
        <p14:creationId xmlns:p14="http://schemas.microsoft.com/office/powerpoint/2010/main" val="20715058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Hybrid Topology</a:t>
            </a:r>
            <a:endParaRPr lang="en-US" dirty="0"/>
          </a:p>
        </p:txBody>
      </p:sp>
      <p:sp>
        <p:nvSpPr>
          <p:cNvPr id="3" name="Content Placeholder 2"/>
          <p:cNvSpPr>
            <a:spLocks noGrp="1"/>
          </p:cNvSpPr>
          <p:nvPr>
            <p:ph idx="1"/>
          </p:nvPr>
        </p:nvSpPr>
        <p:spPr>
          <a:xfrm>
            <a:off x="1103313" y="2052918"/>
            <a:ext cx="4885364" cy="4206214"/>
          </a:xfrm>
        </p:spPr>
        <p:txBody>
          <a:bodyPr/>
          <a:lstStyle/>
          <a:p>
            <a:r>
              <a:rPr lang="en-US" dirty="0"/>
              <a:t>Hybrid networks use a combination of any two or more </a:t>
            </a:r>
            <a:r>
              <a:rPr lang="en-US" dirty="0" smtClean="0"/>
              <a:t>topologies, in </a:t>
            </a:r>
            <a:r>
              <a:rPr lang="en-US" dirty="0"/>
              <a:t>such a way that the resulting network does not exhibit one of </a:t>
            </a:r>
            <a:r>
              <a:rPr lang="en-US" dirty="0" smtClean="0"/>
              <a:t>the standard topologies</a:t>
            </a:r>
          </a:p>
          <a:p>
            <a:r>
              <a:rPr lang="en-US" dirty="0"/>
              <a:t>hybrid topology is always produced when two </a:t>
            </a:r>
            <a:r>
              <a:rPr lang="en-US" dirty="0" smtClean="0"/>
              <a:t>different basic </a:t>
            </a:r>
            <a:r>
              <a:rPr lang="en-US" dirty="0"/>
              <a:t>network topologies are connected. Two common examples </a:t>
            </a:r>
            <a:r>
              <a:rPr lang="en-US" dirty="0" smtClean="0"/>
              <a:t>for Hybrid </a:t>
            </a:r>
            <a:r>
              <a:rPr lang="en-US" dirty="0"/>
              <a:t>network are: </a:t>
            </a:r>
            <a:r>
              <a:rPr lang="en-US" i="1" dirty="0"/>
              <a:t>star ring network </a:t>
            </a:r>
            <a:r>
              <a:rPr lang="en-US" dirty="0"/>
              <a:t>and </a:t>
            </a:r>
            <a:r>
              <a:rPr lang="en-US" i="1" dirty="0"/>
              <a:t>star bus network</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88677" y="2052919"/>
            <a:ext cx="5363323" cy="3871364"/>
          </a:xfrm>
          <a:prstGeom prst="rect">
            <a:avLst/>
          </a:prstGeom>
        </p:spPr>
      </p:pic>
    </p:spTree>
    <p:extLst>
      <p:ext uri="{BB962C8B-B14F-4D97-AF65-F5344CB8AC3E}">
        <p14:creationId xmlns:p14="http://schemas.microsoft.com/office/powerpoint/2010/main" val="3011209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Hybrid Topology</a:t>
            </a:r>
          </a:p>
        </p:txBody>
      </p:sp>
      <p:sp>
        <p:nvSpPr>
          <p:cNvPr id="3" name="Content Placeholder 2"/>
          <p:cNvSpPr>
            <a:spLocks noGrp="1"/>
          </p:cNvSpPr>
          <p:nvPr>
            <p:ph idx="1"/>
          </p:nvPr>
        </p:nvSpPr>
        <p:spPr/>
        <p:txBody>
          <a:bodyPr>
            <a:normAutofit lnSpcReduction="10000"/>
          </a:bodyPr>
          <a:lstStyle/>
          <a:p>
            <a:r>
              <a:rPr lang="en-US" b="1" dirty="0" smtClean="0"/>
              <a:t>Advantages</a:t>
            </a:r>
          </a:p>
          <a:p>
            <a:pPr marL="0" indent="0">
              <a:buNone/>
            </a:pPr>
            <a:r>
              <a:rPr lang="en-US" b="1" dirty="0"/>
              <a:t>Reliable: </a:t>
            </a:r>
            <a:r>
              <a:rPr lang="en-US" dirty="0"/>
              <a:t>Unlike other networks, fault detection and troubleshooting</a:t>
            </a:r>
          </a:p>
          <a:p>
            <a:pPr marL="0" indent="0">
              <a:buNone/>
            </a:pPr>
            <a:r>
              <a:rPr lang="en-US" dirty="0" smtClean="0"/>
              <a:t> is </a:t>
            </a:r>
            <a:r>
              <a:rPr lang="en-US" dirty="0"/>
              <a:t>easy in this type of topology. The part in which fault is detected can</a:t>
            </a:r>
          </a:p>
          <a:p>
            <a:pPr marL="0" indent="0">
              <a:buNone/>
            </a:pPr>
            <a:r>
              <a:rPr lang="en-US" dirty="0" smtClean="0"/>
              <a:t> be </a:t>
            </a:r>
            <a:r>
              <a:rPr lang="en-US" dirty="0"/>
              <a:t>isolated from the rest of network and required </a:t>
            </a:r>
            <a:r>
              <a:rPr lang="en-US" dirty="0" smtClean="0"/>
              <a:t>corrective measures     can </a:t>
            </a:r>
            <a:r>
              <a:rPr lang="en-US" dirty="0"/>
              <a:t>be taken, WITHOUT affecting the functioning of rest </a:t>
            </a:r>
            <a:r>
              <a:rPr lang="en-US" dirty="0" smtClean="0"/>
              <a:t>of the  network</a:t>
            </a:r>
            <a:r>
              <a:rPr lang="en-US" dirty="0"/>
              <a:t>.</a:t>
            </a:r>
          </a:p>
          <a:p>
            <a:pPr marL="0" indent="0">
              <a:buNone/>
            </a:pPr>
            <a:r>
              <a:rPr lang="en-US" dirty="0" smtClean="0"/>
              <a:t> </a:t>
            </a:r>
            <a:r>
              <a:rPr lang="en-US" b="1" dirty="0"/>
              <a:t>Scalable: </a:t>
            </a:r>
            <a:r>
              <a:rPr lang="en-US" dirty="0"/>
              <a:t>Its easy to increase the size of network by adding new</a:t>
            </a:r>
          </a:p>
          <a:p>
            <a:pPr marL="0" indent="0">
              <a:buNone/>
            </a:pPr>
            <a:r>
              <a:rPr lang="en-US" dirty="0"/>
              <a:t>components, without disturbing existing architecture.</a:t>
            </a:r>
          </a:p>
          <a:p>
            <a:pPr marL="0" indent="0">
              <a:buNone/>
            </a:pPr>
            <a:r>
              <a:rPr lang="en-US" dirty="0" smtClean="0"/>
              <a:t> </a:t>
            </a:r>
            <a:r>
              <a:rPr lang="en-US" b="1" dirty="0"/>
              <a:t>Effective: </a:t>
            </a:r>
            <a:r>
              <a:rPr lang="en-US" dirty="0"/>
              <a:t>Hybrid topology is the combination of two or </a:t>
            </a:r>
            <a:r>
              <a:rPr lang="en-US" dirty="0" smtClean="0"/>
              <a:t>more topologies</a:t>
            </a:r>
            <a:r>
              <a:rPr lang="en-US" dirty="0"/>
              <a:t>, so we can design it in such a way that strengths </a:t>
            </a:r>
            <a:r>
              <a:rPr lang="en-US" dirty="0" smtClean="0"/>
              <a:t>of constituent </a:t>
            </a:r>
            <a:r>
              <a:rPr lang="en-US" dirty="0"/>
              <a:t>topologies are maximized while there weaknesses </a:t>
            </a:r>
            <a:r>
              <a:rPr lang="en-US" dirty="0" smtClean="0"/>
              <a:t>are neutralized</a:t>
            </a:r>
            <a:r>
              <a:rPr lang="en-US" dirty="0"/>
              <a:t>.</a:t>
            </a:r>
            <a:endParaRPr lang="en-US" b="1" dirty="0"/>
          </a:p>
        </p:txBody>
      </p:sp>
    </p:spTree>
    <p:extLst>
      <p:ext uri="{BB962C8B-B14F-4D97-AF65-F5344CB8AC3E}">
        <p14:creationId xmlns:p14="http://schemas.microsoft.com/office/powerpoint/2010/main" val="37731000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Hybrid Topology</a:t>
            </a:r>
          </a:p>
        </p:txBody>
      </p:sp>
      <p:sp>
        <p:nvSpPr>
          <p:cNvPr id="3" name="Content Placeholder 2"/>
          <p:cNvSpPr>
            <a:spLocks noGrp="1"/>
          </p:cNvSpPr>
          <p:nvPr>
            <p:ph idx="1"/>
          </p:nvPr>
        </p:nvSpPr>
        <p:spPr/>
        <p:txBody>
          <a:bodyPr>
            <a:normAutofit/>
          </a:bodyPr>
          <a:lstStyle/>
          <a:p>
            <a:pPr marL="0" indent="0">
              <a:buNone/>
            </a:pPr>
            <a:r>
              <a:rPr lang="en-US" b="1" dirty="0" smtClean="0"/>
              <a:t>Disadvantages</a:t>
            </a:r>
          </a:p>
          <a:p>
            <a:pPr marL="0" indent="0">
              <a:buNone/>
            </a:pPr>
            <a:r>
              <a:rPr lang="en-US" b="1" dirty="0"/>
              <a:t>Complexity of Design: </a:t>
            </a:r>
            <a:r>
              <a:rPr lang="en-US" dirty="0"/>
              <a:t>One of the biggest drawback of </a:t>
            </a:r>
            <a:r>
              <a:rPr lang="en-US" dirty="0" smtClean="0"/>
              <a:t>hybrid topology </a:t>
            </a:r>
            <a:r>
              <a:rPr lang="en-US" dirty="0"/>
              <a:t>is its design. Its not easy to design this type of </a:t>
            </a:r>
            <a:r>
              <a:rPr lang="en-US" dirty="0" smtClean="0"/>
              <a:t>architecture and </a:t>
            </a:r>
            <a:r>
              <a:rPr lang="en-US" dirty="0"/>
              <a:t>its a tough job for designers. Configuration and </a:t>
            </a:r>
            <a:r>
              <a:rPr lang="en-US" dirty="0" smtClean="0"/>
              <a:t>installation process </a:t>
            </a:r>
            <a:r>
              <a:rPr lang="en-US" dirty="0"/>
              <a:t>needs to be very efficient.</a:t>
            </a:r>
          </a:p>
          <a:p>
            <a:pPr marL="0" indent="0">
              <a:buNone/>
            </a:pPr>
            <a:r>
              <a:rPr lang="en-US" dirty="0" smtClean="0"/>
              <a:t> </a:t>
            </a:r>
            <a:r>
              <a:rPr lang="en-US" b="1" dirty="0"/>
              <a:t>Costly Hub: </a:t>
            </a:r>
            <a:r>
              <a:rPr lang="en-US" dirty="0"/>
              <a:t>The hubs used to connect two distinct networks, </a:t>
            </a:r>
            <a:r>
              <a:rPr lang="en-US" dirty="0" smtClean="0"/>
              <a:t>are very </a:t>
            </a:r>
            <a:r>
              <a:rPr lang="en-US" dirty="0"/>
              <a:t>expensive. These hubs are different from usual hubs as </a:t>
            </a:r>
            <a:r>
              <a:rPr lang="en-US" dirty="0" smtClean="0"/>
              <a:t>they need </a:t>
            </a:r>
            <a:r>
              <a:rPr lang="en-US" dirty="0"/>
              <a:t>to be intelligent enough to work with different </a:t>
            </a:r>
            <a:r>
              <a:rPr lang="en-US" dirty="0" smtClean="0"/>
              <a:t>architectures and </a:t>
            </a:r>
            <a:r>
              <a:rPr lang="en-US" dirty="0"/>
              <a:t>should be function even if a part of network is down.</a:t>
            </a:r>
          </a:p>
          <a:p>
            <a:pPr marL="0" indent="0">
              <a:buNone/>
            </a:pPr>
            <a:r>
              <a:rPr lang="en-US" dirty="0" smtClean="0"/>
              <a:t> </a:t>
            </a:r>
            <a:r>
              <a:rPr lang="en-US" b="1" dirty="0"/>
              <a:t>Costly Infrastructure: </a:t>
            </a:r>
            <a:r>
              <a:rPr lang="en-US" dirty="0"/>
              <a:t>As hybrid architectures are usually larger </a:t>
            </a:r>
            <a:r>
              <a:rPr lang="en-US" dirty="0" smtClean="0"/>
              <a:t>in scale</a:t>
            </a:r>
            <a:r>
              <a:rPr lang="en-US" dirty="0"/>
              <a:t>, they require a lot of cables, cooling systems, </a:t>
            </a:r>
            <a:r>
              <a:rPr lang="en-US" dirty="0" smtClean="0"/>
              <a:t>sophisticate network </a:t>
            </a:r>
            <a:r>
              <a:rPr lang="en-US" dirty="0"/>
              <a:t>devices, etc.</a:t>
            </a:r>
            <a:endParaRPr lang="en-US" b="1" dirty="0"/>
          </a:p>
        </p:txBody>
      </p:sp>
    </p:spTree>
    <p:extLst>
      <p:ext uri="{BB962C8B-B14F-4D97-AF65-F5344CB8AC3E}">
        <p14:creationId xmlns:p14="http://schemas.microsoft.com/office/powerpoint/2010/main" val="31351937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5130" y="568628"/>
            <a:ext cx="9404723" cy="1400530"/>
          </a:xfrm>
        </p:spPr>
        <p:txBody>
          <a:bodyPr/>
          <a:lstStyle/>
          <a:p>
            <a:r>
              <a:rPr lang="en-US" dirty="0">
                <a:latin typeface="Century Gothic" pitchFamily="34" charset="0"/>
              </a:rPr>
              <a:t>Ethernet Terminologies</a:t>
            </a:r>
            <a:endParaRPr lang="en-US" dirty="0"/>
          </a:p>
        </p:txBody>
      </p:sp>
      <p:sp>
        <p:nvSpPr>
          <p:cNvPr id="3" name="Content Placeholder 2"/>
          <p:cNvSpPr>
            <a:spLocks noGrp="1"/>
          </p:cNvSpPr>
          <p:nvPr>
            <p:ph idx="1"/>
          </p:nvPr>
        </p:nvSpPr>
        <p:spPr>
          <a:xfrm>
            <a:off x="646111" y="2073498"/>
            <a:ext cx="9403742" cy="4520485"/>
          </a:xfrm>
        </p:spPr>
        <p:txBody>
          <a:bodyPr>
            <a:noAutofit/>
          </a:bodyPr>
          <a:lstStyle/>
          <a:p>
            <a:pPr>
              <a:lnSpc>
                <a:spcPct val="150000"/>
              </a:lnSpc>
            </a:pPr>
            <a:r>
              <a:rPr lang="en-US" sz="1800" b="1" dirty="0">
                <a:latin typeface="Century Gothic" pitchFamily="34" charset="0"/>
              </a:rPr>
              <a:t>Segment</a:t>
            </a:r>
          </a:p>
          <a:p>
            <a:pPr lvl="1">
              <a:lnSpc>
                <a:spcPct val="150000"/>
              </a:lnSpc>
            </a:pPr>
            <a:r>
              <a:rPr lang="en-US" dirty="0">
                <a:latin typeface="Century Gothic" pitchFamily="34" charset="0"/>
              </a:rPr>
              <a:t>Single shared medium is called segment.</a:t>
            </a:r>
          </a:p>
          <a:p>
            <a:pPr lvl="1">
              <a:lnSpc>
                <a:spcPct val="150000"/>
              </a:lnSpc>
            </a:pPr>
            <a:r>
              <a:rPr lang="en-US" dirty="0">
                <a:latin typeface="Century Gothic" pitchFamily="34" charset="0"/>
              </a:rPr>
              <a:t>Multiple computers can be on the same segment.</a:t>
            </a:r>
          </a:p>
          <a:p>
            <a:pPr>
              <a:lnSpc>
                <a:spcPct val="150000"/>
              </a:lnSpc>
            </a:pPr>
            <a:r>
              <a:rPr lang="en-US" sz="1800" b="1" dirty="0">
                <a:latin typeface="Century Gothic" pitchFamily="34" charset="0"/>
              </a:rPr>
              <a:t>Nodes</a:t>
            </a:r>
          </a:p>
          <a:p>
            <a:pPr lvl="1">
              <a:lnSpc>
                <a:spcPct val="150000"/>
              </a:lnSpc>
            </a:pPr>
            <a:r>
              <a:rPr lang="en-US" dirty="0">
                <a:latin typeface="Century Gothic" pitchFamily="34" charset="0"/>
              </a:rPr>
              <a:t>Computers or devices attached to the segments are called Nodes</a:t>
            </a:r>
          </a:p>
          <a:p>
            <a:pPr lvl="1">
              <a:lnSpc>
                <a:spcPct val="150000"/>
              </a:lnSpc>
            </a:pPr>
            <a:r>
              <a:rPr lang="en-US" dirty="0">
                <a:latin typeface="Century Gothic" pitchFamily="34" charset="0"/>
              </a:rPr>
              <a:t>Sometimes they are also called Stations.</a:t>
            </a:r>
          </a:p>
          <a:p>
            <a:endParaRPr lang="en-US" sz="1800" dirty="0"/>
          </a:p>
        </p:txBody>
      </p:sp>
    </p:spTree>
    <p:extLst>
      <p:ext uri="{BB962C8B-B14F-4D97-AF65-F5344CB8AC3E}">
        <p14:creationId xmlns:p14="http://schemas.microsoft.com/office/powerpoint/2010/main" val="12791050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entury Gothic" pitchFamily="34" charset="0"/>
              </a:rPr>
              <a:t>Ethernet Terminologies</a:t>
            </a:r>
            <a:endParaRPr lang="en-US" dirty="0"/>
          </a:p>
        </p:txBody>
      </p:sp>
      <p:sp>
        <p:nvSpPr>
          <p:cNvPr id="3" name="Content Placeholder 2"/>
          <p:cNvSpPr>
            <a:spLocks noGrp="1"/>
          </p:cNvSpPr>
          <p:nvPr>
            <p:ph idx="1"/>
          </p:nvPr>
        </p:nvSpPr>
        <p:spPr/>
        <p:txBody>
          <a:bodyPr/>
          <a:lstStyle/>
          <a:p>
            <a:pPr>
              <a:lnSpc>
                <a:spcPct val="150000"/>
              </a:lnSpc>
            </a:pPr>
            <a:r>
              <a:rPr lang="en-US" sz="1800" b="1" dirty="0">
                <a:latin typeface="Century Gothic" pitchFamily="34" charset="0"/>
              </a:rPr>
              <a:t>Frame</a:t>
            </a:r>
          </a:p>
          <a:p>
            <a:pPr lvl="1">
              <a:lnSpc>
                <a:spcPct val="150000"/>
              </a:lnSpc>
            </a:pPr>
            <a:r>
              <a:rPr lang="en-US" dirty="0">
                <a:latin typeface="Century Gothic" pitchFamily="34" charset="0"/>
              </a:rPr>
              <a:t>Nodes communicate in the form of short messages called Frames</a:t>
            </a:r>
          </a:p>
          <a:p>
            <a:pPr lvl="1">
              <a:lnSpc>
                <a:spcPct val="150000"/>
              </a:lnSpc>
            </a:pPr>
            <a:r>
              <a:rPr lang="en-US" dirty="0">
                <a:latin typeface="Century Gothic" pitchFamily="34" charset="0"/>
              </a:rPr>
              <a:t>Frames have some rule</a:t>
            </a:r>
          </a:p>
          <a:p>
            <a:pPr lvl="2">
              <a:lnSpc>
                <a:spcPct val="150000"/>
              </a:lnSpc>
            </a:pPr>
            <a:r>
              <a:rPr lang="en-US" sz="1800" dirty="0">
                <a:latin typeface="Century Gothic" pitchFamily="34" charset="0"/>
              </a:rPr>
              <a:t>Max. Min. length</a:t>
            </a:r>
          </a:p>
          <a:p>
            <a:pPr lvl="2">
              <a:lnSpc>
                <a:spcPct val="150000"/>
              </a:lnSpc>
            </a:pPr>
            <a:r>
              <a:rPr lang="en-US" sz="1800" dirty="0">
                <a:latin typeface="Century Gothic" pitchFamily="34" charset="0"/>
              </a:rPr>
              <a:t>Source Destination addresses</a:t>
            </a:r>
          </a:p>
          <a:p>
            <a:pPr lvl="2">
              <a:lnSpc>
                <a:spcPct val="150000"/>
              </a:lnSpc>
            </a:pPr>
            <a:r>
              <a:rPr lang="en-US" sz="1800" dirty="0">
                <a:latin typeface="Century Gothic" pitchFamily="34" charset="0"/>
              </a:rPr>
              <a:t>No two nodes on the segment can have same addresses</a:t>
            </a:r>
          </a:p>
          <a:p>
            <a:endParaRPr lang="en-US" dirty="0"/>
          </a:p>
        </p:txBody>
      </p:sp>
    </p:spTree>
    <p:extLst>
      <p:ext uri="{BB962C8B-B14F-4D97-AF65-F5344CB8AC3E}">
        <p14:creationId xmlns:p14="http://schemas.microsoft.com/office/powerpoint/2010/main" val="33618961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457200"/>
            <a:ext cx="8610600" cy="762000"/>
          </a:xfrm>
        </p:spPr>
        <p:txBody>
          <a:bodyPr>
            <a:normAutofit/>
          </a:bodyPr>
          <a:lstStyle/>
          <a:p>
            <a:r>
              <a:rPr lang="en-US" dirty="0" smtClean="0">
                <a:latin typeface="Century Gothic" pitchFamily="34" charset="0"/>
              </a:rPr>
              <a:t>Guided Media</a:t>
            </a:r>
            <a:endParaRPr lang="en-US" dirty="0">
              <a:latin typeface="Century Gothic" pitchFamily="34" charset="0"/>
            </a:endParaRPr>
          </a:p>
        </p:txBody>
      </p:sp>
      <p:sp>
        <p:nvSpPr>
          <p:cNvPr id="4" name="Content Placeholder 3"/>
          <p:cNvSpPr>
            <a:spLocks noGrp="1"/>
          </p:cNvSpPr>
          <p:nvPr>
            <p:ph idx="1"/>
          </p:nvPr>
        </p:nvSpPr>
        <p:spPr>
          <a:xfrm>
            <a:off x="1828800" y="1905000"/>
            <a:ext cx="5486400" cy="4800600"/>
          </a:xfrm>
        </p:spPr>
        <p:txBody>
          <a:bodyPr>
            <a:normAutofit/>
          </a:bodyPr>
          <a:lstStyle/>
          <a:p>
            <a:pPr>
              <a:lnSpc>
                <a:spcPct val="150000"/>
              </a:lnSpc>
            </a:pPr>
            <a:r>
              <a:rPr lang="en-US" dirty="0" smtClean="0">
                <a:latin typeface="Century Gothic" pitchFamily="34" charset="0"/>
              </a:rPr>
              <a:t>It is a combination of two twisted copper wires.</a:t>
            </a:r>
          </a:p>
          <a:p>
            <a:pPr>
              <a:lnSpc>
                <a:spcPct val="150000"/>
              </a:lnSpc>
            </a:pPr>
            <a:r>
              <a:rPr lang="en-US" dirty="0" smtClean="0">
                <a:latin typeface="Century Gothic" pitchFamily="34" charset="0"/>
              </a:rPr>
              <a:t>Wires can cause interference with each other called Crosstalk.</a:t>
            </a:r>
          </a:p>
          <a:p>
            <a:pPr>
              <a:lnSpc>
                <a:spcPct val="150000"/>
              </a:lnSpc>
            </a:pPr>
            <a:r>
              <a:rPr lang="en-US" dirty="0" smtClean="0">
                <a:latin typeface="Century Gothic" pitchFamily="34" charset="0"/>
              </a:rPr>
              <a:t>To reduce crosstalk and outside interference, the cables are twisted with each other.</a:t>
            </a:r>
          </a:p>
          <a:p>
            <a:pPr>
              <a:lnSpc>
                <a:spcPct val="150000"/>
              </a:lnSpc>
            </a:pPr>
            <a:r>
              <a:rPr lang="en-US" dirty="0" smtClean="0">
                <a:latin typeface="Century Gothic" pitchFamily="34" charset="0"/>
              </a:rPr>
              <a:t>A twisted pair cable consists of two or more twister pairs in a common jacket.</a:t>
            </a:r>
            <a:endParaRPr lang="en-US" dirty="0">
              <a:latin typeface="Century Gothic" pitchFamily="34" charset="0"/>
            </a:endParaRPr>
          </a:p>
        </p:txBody>
      </p:sp>
      <p:sp>
        <p:nvSpPr>
          <p:cNvPr id="7" name="TextBox 6"/>
          <p:cNvSpPr txBox="1"/>
          <p:nvPr/>
        </p:nvSpPr>
        <p:spPr>
          <a:xfrm>
            <a:off x="1895167" y="1295400"/>
            <a:ext cx="4106387" cy="430887"/>
          </a:xfrm>
          <a:prstGeom prst="rect">
            <a:avLst/>
          </a:prstGeom>
          <a:noFill/>
        </p:spPr>
        <p:txBody>
          <a:bodyPr wrap="square" rtlCol="0">
            <a:spAutoFit/>
          </a:bodyPr>
          <a:lstStyle/>
          <a:p>
            <a:r>
              <a:rPr lang="en-US" sz="2200" b="1" dirty="0">
                <a:latin typeface="Century Gothic" pitchFamily="34" charset="0"/>
              </a:rPr>
              <a:t>Twister Pair Cable</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9001" y="1699247"/>
            <a:ext cx="3108749" cy="3150514"/>
          </a:xfrm>
          <a:prstGeom prst="rect">
            <a:avLst/>
          </a:prstGeom>
        </p:spPr>
      </p:pic>
    </p:spTree>
    <p:extLst>
      <p:ext uri="{BB962C8B-B14F-4D97-AF65-F5344CB8AC3E}">
        <p14:creationId xmlns:p14="http://schemas.microsoft.com/office/powerpoint/2010/main" val="28231410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9024" y="381000"/>
            <a:ext cx="8610600" cy="762000"/>
          </a:xfrm>
        </p:spPr>
        <p:txBody>
          <a:bodyPr>
            <a:normAutofit/>
          </a:bodyPr>
          <a:lstStyle/>
          <a:p>
            <a:r>
              <a:rPr lang="en-US" dirty="0" smtClean="0">
                <a:latin typeface="Century Gothic" pitchFamily="34" charset="0"/>
              </a:rPr>
              <a:t>Twisted Pair Cable</a:t>
            </a:r>
            <a:endParaRPr lang="en-US" dirty="0">
              <a:latin typeface="Century Gothic" pitchFamily="34" charset="0"/>
            </a:endParaRPr>
          </a:p>
        </p:txBody>
      </p:sp>
      <p:sp>
        <p:nvSpPr>
          <p:cNvPr id="4" name="Content Placeholder 3"/>
          <p:cNvSpPr>
            <a:spLocks noGrp="1"/>
          </p:cNvSpPr>
          <p:nvPr>
            <p:ph idx="1"/>
          </p:nvPr>
        </p:nvSpPr>
        <p:spPr>
          <a:xfrm>
            <a:off x="1828800" y="1510842"/>
            <a:ext cx="5686118" cy="5183090"/>
          </a:xfrm>
        </p:spPr>
        <p:txBody>
          <a:bodyPr>
            <a:normAutofit fontScale="92500" lnSpcReduction="20000"/>
          </a:bodyPr>
          <a:lstStyle/>
          <a:p>
            <a:pPr>
              <a:lnSpc>
                <a:spcPct val="160000"/>
              </a:lnSpc>
            </a:pPr>
            <a:r>
              <a:rPr lang="en-US" dirty="0" smtClean="0">
                <a:latin typeface="Century Gothic" pitchFamily="34" charset="0"/>
              </a:rPr>
              <a:t>It consists of twisted pairs with simple plastic casing</a:t>
            </a:r>
          </a:p>
          <a:p>
            <a:pPr>
              <a:lnSpc>
                <a:spcPct val="160000"/>
              </a:lnSpc>
            </a:pPr>
            <a:r>
              <a:rPr lang="en-US" dirty="0" smtClean="0">
                <a:latin typeface="Century Gothic" pitchFamily="34" charset="0"/>
              </a:rPr>
              <a:t>Commonly used for telephone systems.</a:t>
            </a:r>
          </a:p>
          <a:p>
            <a:pPr>
              <a:lnSpc>
                <a:spcPct val="160000"/>
              </a:lnSpc>
            </a:pPr>
            <a:r>
              <a:rPr lang="en-US" dirty="0">
                <a:latin typeface="Century Gothic" pitchFamily="34" charset="0"/>
              </a:rPr>
              <a:t>Not very costly</a:t>
            </a:r>
          </a:p>
          <a:p>
            <a:pPr>
              <a:lnSpc>
                <a:spcPct val="160000"/>
              </a:lnSpc>
            </a:pPr>
            <a:r>
              <a:rPr lang="en-US" dirty="0">
                <a:latin typeface="Century Gothic" pitchFamily="34" charset="0"/>
              </a:rPr>
              <a:t>Installation is easy just like telephone.</a:t>
            </a:r>
          </a:p>
          <a:p>
            <a:pPr>
              <a:lnSpc>
                <a:spcPct val="160000"/>
              </a:lnSpc>
            </a:pPr>
            <a:r>
              <a:rPr lang="en-US" dirty="0">
                <a:latin typeface="Century Gothic" pitchFamily="34" charset="0"/>
              </a:rPr>
              <a:t>Bandwidth of around 100mbps</a:t>
            </a:r>
          </a:p>
          <a:p>
            <a:pPr>
              <a:lnSpc>
                <a:spcPct val="160000"/>
              </a:lnSpc>
            </a:pPr>
            <a:r>
              <a:rPr lang="en-US" dirty="0">
                <a:latin typeface="Century Gothic" pitchFamily="34" charset="0"/>
              </a:rPr>
              <a:t>Nodes depend upon the limit of Hub etc.</a:t>
            </a:r>
          </a:p>
          <a:p>
            <a:pPr>
              <a:lnSpc>
                <a:spcPct val="160000"/>
              </a:lnSpc>
            </a:pPr>
            <a:r>
              <a:rPr lang="en-US" dirty="0">
                <a:latin typeface="Century Gothic" pitchFamily="34" charset="0"/>
              </a:rPr>
              <a:t>EMI (Electromagnetic Interference)</a:t>
            </a:r>
          </a:p>
          <a:p>
            <a:pPr lvl="1">
              <a:lnSpc>
                <a:spcPct val="160000"/>
              </a:lnSpc>
            </a:pPr>
            <a:r>
              <a:rPr lang="en-US" dirty="0">
                <a:latin typeface="Century Gothic" pitchFamily="34" charset="0"/>
              </a:rPr>
              <a:t>Susceptible to eaves dropping.</a:t>
            </a:r>
          </a:p>
          <a:p>
            <a:pPr lvl="1">
              <a:lnSpc>
                <a:spcPct val="160000"/>
              </a:lnSpc>
            </a:pPr>
            <a:r>
              <a:rPr lang="en-US" dirty="0">
                <a:latin typeface="Century Gothic" pitchFamily="34" charset="0"/>
              </a:rPr>
              <a:t>Can be interfered by EM waves</a:t>
            </a:r>
            <a:r>
              <a:rPr lang="en-US" dirty="0" smtClean="0">
                <a:latin typeface="Century Gothic" pitchFamily="34" charset="0"/>
              </a:rPr>
              <a:t>.</a:t>
            </a:r>
            <a:endParaRPr lang="en-US" dirty="0">
              <a:latin typeface="Century Gothic" pitchFamily="34" charset="0"/>
            </a:endParaRPr>
          </a:p>
        </p:txBody>
      </p:sp>
      <p:sp>
        <p:nvSpPr>
          <p:cNvPr id="7" name="TextBox 6"/>
          <p:cNvSpPr txBox="1"/>
          <p:nvPr/>
        </p:nvSpPr>
        <p:spPr>
          <a:xfrm>
            <a:off x="1895169" y="1079956"/>
            <a:ext cx="4262705" cy="430887"/>
          </a:xfrm>
          <a:prstGeom prst="rect">
            <a:avLst/>
          </a:prstGeom>
          <a:noFill/>
        </p:spPr>
        <p:txBody>
          <a:bodyPr wrap="none" rtlCol="0">
            <a:spAutoFit/>
          </a:bodyPr>
          <a:lstStyle/>
          <a:p>
            <a:r>
              <a:rPr lang="en-US" sz="2200" b="1" dirty="0">
                <a:latin typeface="Century Gothic" pitchFamily="34" charset="0"/>
              </a:rPr>
              <a:t>Unshielded Twisted Pair Cable</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4918" y="914400"/>
            <a:ext cx="2857500" cy="226695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88656" y="3250099"/>
            <a:ext cx="1786008" cy="1192161"/>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8763" y="4953000"/>
            <a:ext cx="1371600" cy="1371600"/>
          </a:xfrm>
          <a:prstGeom prst="rect">
            <a:avLst/>
          </a:prstGeom>
        </p:spPr>
      </p:pic>
      <p:sp>
        <p:nvSpPr>
          <p:cNvPr id="9" name="TextBox 8"/>
          <p:cNvSpPr txBox="1"/>
          <p:nvPr/>
        </p:nvSpPr>
        <p:spPr>
          <a:xfrm>
            <a:off x="8388764" y="4368595"/>
            <a:ext cx="785793" cy="369332"/>
          </a:xfrm>
          <a:prstGeom prst="rect">
            <a:avLst/>
          </a:prstGeom>
          <a:noFill/>
        </p:spPr>
        <p:txBody>
          <a:bodyPr wrap="none" rtlCol="0">
            <a:spAutoFit/>
          </a:bodyPr>
          <a:lstStyle/>
          <a:p>
            <a:r>
              <a:rPr lang="en-US" b="1" dirty="0">
                <a:latin typeface="Century Gothic" pitchFamily="34" charset="0"/>
              </a:rPr>
              <a:t>RJ-45</a:t>
            </a:r>
          </a:p>
        </p:txBody>
      </p:sp>
      <p:sp>
        <p:nvSpPr>
          <p:cNvPr id="10" name="TextBox 9"/>
          <p:cNvSpPr txBox="1"/>
          <p:nvPr/>
        </p:nvSpPr>
        <p:spPr>
          <a:xfrm>
            <a:off x="8550772" y="6324600"/>
            <a:ext cx="785793" cy="369332"/>
          </a:xfrm>
          <a:prstGeom prst="rect">
            <a:avLst/>
          </a:prstGeom>
          <a:noFill/>
        </p:spPr>
        <p:txBody>
          <a:bodyPr wrap="none" rtlCol="0">
            <a:spAutoFit/>
          </a:bodyPr>
          <a:lstStyle/>
          <a:p>
            <a:r>
              <a:rPr lang="en-US" b="1" dirty="0">
                <a:latin typeface="Century Gothic" pitchFamily="34" charset="0"/>
              </a:rPr>
              <a:t>RJ-11</a:t>
            </a:r>
          </a:p>
        </p:txBody>
      </p:sp>
    </p:spTree>
    <p:extLst>
      <p:ext uri="{BB962C8B-B14F-4D97-AF65-F5344CB8AC3E}">
        <p14:creationId xmlns:p14="http://schemas.microsoft.com/office/powerpoint/2010/main" val="7813986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2573" y="381000"/>
            <a:ext cx="8610600" cy="762000"/>
          </a:xfrm>
        </p:spPr>
        <p:txBody>
          <a:bodyPr>
            <a:normAutofit/>
          </a:bodyPr>
          <a:lstStyle/>
          <a:p>
            <a:r>
              <a:rPr lang="en-US" dirty="0" smtClean="0">
                <a:latin typeface="Century Gothic" pitchFamily="34" charset="0"/>
              </a:rPr>
              <a:t>Twisted Pair Cable</a:t>
            </a:r>
            <a:endParaRPr lang="en-US" dirty="0">
              <a:latin typeface="Century Gothic" pitchFamily="34" charset="0"/>
            </a:endParaRPr>
          </a:p>
        </p:txBody>
      </p:sp>
      <p:sp>
        <p:nvSpPr>
          <p:cNvPr id="4" name="Content Placeholder 3"/>
          <p:cNvSpPr>
            <a:spLocks noGrp="1"/>
          </p:cNvSpPr>
          <p:nvPr>
            <p:ph idx="1"/>
          </p:nvPr>
        </p:nvSpPr>
        <p:spPr>
          <a:xfrm>
            <a:off x="1828800" y="1600200"/>
            <a:ext cx="8534400" cy="4852115"/>
          </a:xfrm>
        </p:spPr>
        <p:txBody>
          <a:bodyPr>
            <a:normAutofit/>
          </a:bodyPr>
          <a:lstStyle/>
          <a:p>
            <a:pPr>
              <a:lnSpc>
                <a:spcPct val="160000"/>
              </a:lnSpc>
            </a:pPr>
            <a:r>
              <a:rPr lang="en-US" dirty="0" smtClean="0">
                <a:latin typeface="Century Gothic" pitchFamily="34" charset="0"/>
              </a:rPr>
              <a:t>RJ-45 </a:t>
            </a:r>
            <a:r>
              <a:rPr lang="en-US" dirty="0">
                <a:latin typeface="Century Gothic" pitchFamily="34" charset="0"/>
              </a:rPr>
              <a:t>is used for 4 pair cables.</a:t>
            </a:r>
          </a:p>
          <a:p>
            <a:pPr>
              <a:lnSpc>
                <a:spcPct val="160000"/>
              </a:lnSpc>
            </a:pPr>
            <a:r>
              <a:rPr lang="en-US" dirty="0">
                <a:latin typeface="Century Gothic" pitchFamily="34" charset="0"/>
              </a:rPr>
              <a:t>RJ-11 is used for 2 pair cables.</a:t>
            </a:r>
          </a:p>
          <a:p>
            <a:pPr>
              <a:lnSpc>
                <a:spcPct val="160000"/>
              </a:lnSpc>
            </a:pPr>
            <a:r>
              <a:rPr lang="en-US" dirty="0">
                <a:latin typeface="Century Gothic" pitchFamily="34" charset="0"/>
              </a:rPr>
              <a:t>Categories are</a:t>
            </a:r>
          </a:p>
          <a:p>
            <a:pPr lvl="1">
              <a:lnSpc>
                <a:spcPct val="160000"/>
              </a:lnSpc>
            </a:pPr>
            <a:r>
              <a:rPr lang="en-US" dirty="0">
                <a:latin typeface="Century Gothic" pitchFamily="34" charset="0"/>
              </a:rPr>
              <a:t>Category 1, 2 for voice communication</a:t>
            </a:r>
          </a:p>
          <a:p>
            <a:pPr lvl="1">
              <a:lnSpc>
                <a:spcPct val="160000"/>
              </a:lnSpc>
            </a:pPr>
            <a:r>
              <a:rPr lang="en-US" dirty="0">
                <a:latin typeface="Century Gothic" pitchFamily="34" charset="0"/>
              </a:rPr>
              <a:t>Category 3, 4 and 5 for computer networks</a:t>
            </a:r>
          </a:p>
          <a:p>
            <a:pPr lvl="1">
              <a:lnSpc>
                <a:spcPct val="160000"/>
              </a:lnSpc>
            </a:pPr>
            <a:r>
              <a:rPr lang="en-US" dirty="0">
                <a:latin typeface="Century Gothic" pitchFamily="34" charset="0"/>
              </a:rPr>
              <a:t>Category 6 are also available.</a:t>
            </a:r>
          </a:p>
          <a:p>
            <a:pPr>
              <a:lnSpc>
                <a:spcPct val="160000"/>
              </a:lnSpc>
            </a:pPr>
            <a:endParaRPr lang="en-US" dirty="0">
              <a:latin typeface="Century Gothic" pitchFamily="34" charset="0"/>
            </a:endParaRPr>
          </a:p>
        </p:txBody>
      </p:sp>
      <p:sp>
        <p:nvSpPr>
          <p:cNvPr id="7" name="TextBox 6"/>
          <p:cNvSpPr txBox="1"/>
          <p:nvPr/>
        </p:nvSpPr>
        <p:spPr>
          <a:xfrm>
            <a:off x="1895169" y="1079956"/>
            <a:ext cx="4262705" cy="430887"/>
          </a:xfrm>
          <a:prstGeom prst="rect">
            <a:avLst/>
          </a:prstGeom>
          <a:noFill/>
        </p:spPr>
        <p:txBody>
          <a:bodyPr wrap="none" rtlCol="0">
            <a:spAutoFit/>
          </a:bodyPr>
          <a:lstStyle/>
          <a:p>
            <a:r>
              <a:rPr lang="en-US" sz="2200" b="1" dirty="0">
                <a:latin typeface="Century Gothic" pitchFamily="34" charset="0"/>
              </a:rPr>
              <a:t>Unshielded Twisted Pair Cable</a:t>
            </a:r>
          </a:p>
        </p:txBody>
      </p:sp>
    </p:spTree>
    <p:extLst>
      <p:ext uri="{BB962C8B-B14F-4D97-AF65-F5344CB8AC3E}">
        <p14:creationId xmlns:p14="http://schemas.microsoft.com/office/powerpoint/2010/main" val="215882419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2064</TotalTime>
  <Words>2346</Words>
  <Application>Microsoft Office PowerPoint</Application>
  <PresentationFormat>Widescreen</PresentationFormat>
  <Paragraphs>308</Paragraphs>
  <Slides>49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49</vt:i4>
      </vt:variant>
    </vt:vector>
  </HeadingPairs>
  <TitlesOfParts>
    <vt:vector size="53" baseType="lpstr">
      <vt:lpstr>Arial</vt:lpstr>
      <vt:lpstr>Century Gothic</vt:lpstr>
      <vt:lpstr>Wingdings 3</vt:lpstr>
      <vt:lpstr>Ion</vt:lpstr>
      <vt:lpstr>Communication Medias And Topologies </vt:lpstr>
      <vt:lpstr>Communication Medias</vt:lpstr>
      <vt:lpstr>Classification of Medias</vt:lpstr>
      <vt:lpstr>Guided Media</vt:lpstr>
      <vt:lpstr>Ethernet Terminologies</vt:lpstr>
      <vt:lpstr>Ethernet Terminologies</vt:lpstr>
      <vt:lpstr>Guided Media</vt:lpstr>
      <vt:lpstr>Twisted Pair Cable</vt:lpstr>
      <vt:lpstr>Twisted Pair Cable</vt:lpstr>
      <vt:lpstr>Twisted Pair Cable</vt:lpstr>
      <vt:lpstr>Twisted Pair Cable</vt:lpstr>
      <vt:lpstr>Coaxial Cable</vt:lpstr>
      <vt:lpstr>Coaxial Cable</vt:lpstr>
      <vt:lpstr>Fiber Optics</vt:lpstr>
      <vt:lpstr>Fiber Optics</vt:lpstr>
      <vt:lpstr>Fiber Optics</vt:lpstr>
      <vt:lpstr>10Mbps Ethernet</vt:lpstr>
      <vt:lpstr>10Mbps Ethernet</vt:lpstr>
      <vt:lpstr>10Mbps Ethernet</vt:lpstr>
      <vt:lpstr>10Mbps Ethernet</vt:lpstr>
      <vt:lpstr>10Mbps Ethernet</vt:lpstr>
      <vt:lpstr>10Mbps Ethernet</vt:lpstr>
      <vt:lpstr>10Mbps Ethernet</vt:lpstr>
      <vt:lpstr>100Mbps Ethernet</vt:lpstr>
      <vt:lpstr>100Mbps Ethernet</vt:lpstr>
      <vt:lpstr>1000Mbps Ethernet</vt:lpstr>
      <vt:lpstr>Unguided Media </vt:lpstr>
      <vt:lpstr>Radio Transmission </vt:lpstr>
      <vt:lpstr>Infrared Waves </vt:lpstr>
      <vt:lpstr>Micro Waves </vt:lpstr>
      <vt:lpstr>Network Topology</vt:lpstr>
      <vt:lpstr>Network Topology</vt:lpstr>
      <vt:lpstr>Types of Topologies</vt:lpstr>
      <vt:lpstr>Bus Topology</vt:lpstr>
      <vt:lpstr>Bus Topology</vt:lpstr>
      <vt:lpstr>Bus Topology</vt:lpstr>
      <vt:lpstr>Ring Topology</vt:lpstr>
      <vt:lpstr>Ring Topology</vt:lpstr>
      <vt:lpstr>Star Topology</vt:lpstr>
      <vt:lpstr>Star Topology</vt:lpstr>
      <vt:lpstr>Mesh Topology</vt:lpstr>
      <vt:lpstr>Mesh Topology</vt:lpstr>
      <vt:lpstr>Mesh Topology</vt:lpstr>
      <vt:lpstr>Tree Topology</vt:lpstr>
      <vt:lpstr>Tree Topology</vt:lpstr>
      <vt:lpstr>Tree Topology</vt:lpstr>
      <vt:lpstr>Hybrid Topology</vt:lpstr>
      <vt:lpstr>Hybrid Topology</vt:lpstr>
      <vt:lpstr>Hybrid Topology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Communication Medias And Topologies</dc:title>
  <dc:creator>aiman anum</dc:creator>
  <cp:lastModifiedBy>Ahmad Talha</cp:lastModifiedBy>
  <cp:revision>30</cp:revision>
  <dcterms:created xsi:type="dcterms:W3CDTF">2019-03-13T16:34:02Z</dcterms:created>
  <dcterms:modified xsi:type="dcterms:W3CDTF">2019-03-15T04:37:00Z</dcterms:modified>
</cp:coreProperties>
</file>